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78" r:id="rId14"/>
    <p:sldId id="269" r:id="rId15"/>
    <p:sldId id="270" r:id="rId16"/>
    <p:sldId id="271" r:id="rId17"/>
    <p:sldId id="272" r:id="rId18"/>
    <p:sldId id="273" r:id="rId19"/>
    <p:sldId id="274" r:id="rId20"/>
    <p:sldId id="275" r:id="rId21"/>
    <p:sldId id="277" r:id="rId22"/>
    <p:sldId id="276" r:id="rId23"/>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A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796" autoAdjust="0"/>
  </p:normalViewPr>
  <p:slideViewPr>
    <p:cSldViewPr>
      <p:cViewPr varScale="1">
        <p:scale>
          <a:sx n="60" d="100"/>
          <a:sy n="60" d="100"/>
        </p:scale>
        <p:origin x="-1434" y="-9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48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7E3DEC-9534-4D40-8824-D7ABE0F856AD}" type="datetimeFigureOut">
              <a:rPr lang="en-US" smtClean="0"/>
              <a:pPr/>
              <a:t>9/8/2010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A8D8DBF-B705-4EAB-95D2-8350FF88918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endParaRPr lang="en-US" dirty="0"/>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endParaRPr lang="en-US"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fld id="{0421A1FA-77E2-4359-87EB-6CFBA84052E1}"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B164747A-4DEA-4CBA-868A-858E5B0F7811}"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Fake check scams rob money from consumers and their banks or credit unions.</a:t>
            </a:r>
          </a:p>
          <a:p>
            <a:pPr eaLnBrk="1" hangingPunct="1">
              <a:buFontTx/>
              <a:buChar char="•"/>
            </a:pPr>
            <a:r>
              <a:rPr lang="en-US" dirty="0" smtClean="0">
                <a:latin typeface="Arial" charset="0"/>
                <a:ea typeface="ＭＳ Ｐゴシック"/>
                <a:cs typeface="ＭＳ Ｐゴシック"/>
              </a:rPr>
              <a:t>You can avoid being a target and protect your money by knowing what to look for.</a:t>
            </a:r>
          </a:p>
          <a:p>
            <a:pPr eaLnBrk="1" hangingPunct="1">
              <a:buFontTx/>
              <a:buChar char="•"/>
            </a:pPr>
            <a:r>
              <a:rPr lang="en-US" dirty="0" smtClean="0">
                <a:latin typeface="Arial" charset="0"/>
                <a:ea typeface="ＭＳ Ｐゴシック"/>
                <a:cs typeface="ＭＳ Ｐゴシック"/>
              </a:rPr>
              <a:t>This presentation was created by the nonprofit Consumer Federation of America to help you steer clear of fake check scams and other frauds.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DE36B2B7-E54E-4BC6-A439-ED8D395DBF5F}" type="slidenum">
              <a:rPr lang="en-US"/>
              <a:pPr/>
              <a:t>10</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Fake check scams are costly – the average loss is $3,000 to $4,000.</a:t>
            </a:r>
          </a:p>
          <a:p>
            <a:pPr eaLnBrk="1" hangingPunct="1">
              <a:buFontTx/>
              <a:buChar char="•"/>
            </a:pPr>
            <a:r>
              <a:rPr lang="en-US" dirty="0" smtClean="0">
                <a:latin typeface="Arial" charset="0"/>
                <a:ea typeface="ＭＳ Ｐゴシック"/>
                <a:cs typeface="ＭＳ Ｐゴシック"/>
              </a:rPr>
              <a:t>The loss could be even higher if, in addition to sending money to the crook, you have spent some of the money before you learned that the check or money order was counterfeit.</a:t>
            </a:r>
          </a:p>
          <a:p>
            <a:pPr eaLnBrk="1" hangingPunct="1">
              <a:buFontTx/>
              <a:buChar char="•"/>
            </a:pPr>
            <a:r>
              <a:rPr lang="en-US" dirty="0" smtClean="0">
                <a:latin typeface="Arial" charset="0"/>
                <a:ea typeface="ＭＳ Ｐゴシック"/>
                <a:cs typeface="ＭＳ Ｐゴシック"/>
              </a:rPr>
              <a:t>Your bank or credit union will deduct the amount of the check or money order from your account.</a:t>
            </a:r>
          </a:p>
          <a:p>
            <a:pPr eaLnBrk="1" hangingPunct="1">
              <a:buFontTx/>
              <a:buChar char="•"/>
            </a:pPr>
            <a:r>
              <a:rPr lang="en-US" dirty="0" smtClean="0">
                <a:latin typeface="Arial" charset="0"/>
                <a:ea typeface="ＭＳ Ｐゴシック"/>
                <a:cs typeface="ＭＳ Ｐゴシック"/>
              </a:rPr>
              <a:t>But that’s not the only problem you could face.</a:t>
            </a:r>
            <a:br>
              <a:rPr lang="en-US" dirty="0" smtClean="0">
                <a:latin typeface="Arial" charset="0"/>
                <a:ea typeface="ＭＳ Ｐゴシック"/>
                <a:cs typeface="ＭＳ Ｐゴシック"/>
              </a:rPr>
            </a:br>
            <a:r>
              <a:rPr lang="en-US" dirty="0" smtClean="0">
                <a:latin typeface="Arial" charset="0"/>
                <a:ea typeface="ＭＳ Ｐゴシック"/>
                <a:cs typeface="ＭＳ Ｐゴシック"/>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931EAB0D-FE3E-4207-9588-6B82EA4FFDF9}" type="slidenum">
              <a:rPr lang="en-US"/>
              <a:pPr/>
              <a:t>11</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Losing thousands of dollars is bad enough, but the impact of fake check scams can be even greater.</a:t>
            </a:r>
          </a:p>
          <a:p>
            <a:pPr eaLnBrk="1" hangingPunct="1">
              <a:buFontTx/>
              <a:buChar char="•"/>
            </a:pPr>
            <a:r>
              <a:rPr lang="en-US" dirty="0" smtClean="0">
                <a:latin typeface="Arial" charset="0"/>
                <a:ea typeface="ＭＳ Ｐゴシック"/>
                <a:cs typeface="ＭＳ Ｐゴシック"/>
              </a:rPr>
              <a:t>If there isn’t enough in your account to cover the amount, you could face collection or be sued by your bank or credit union for the money you owe back.</a:t>
            </a:r>
          </a:p>
          <a:p>
            <a:pPr eaLnBrk="1" hangingPunct="1">
              <a:buFontTx/>
              <a:buChar char="•"/>
            </a:pPr>
            <a:r>
              <a:rPr lang="en-US" dirty="0" smtClean="0">
                <a:latin typeface="Arial" charset="0"/>
                <a:ea typeface="ＭＳ Ｐゴシック"/>
                <a:cs typeface="ＭＳ Ｐゴシック"/>
              </a:rPr>
              <a:t>Payments that you made from your account could bounce if there isn’t enough money to cover them when the amount of the check or money order is deducted.</a:t>
            </a:r>
          </a:p>
          <a:p>
            <a:pPr eaLnBrk="1" hangingPunct="1">
              <a:buFontTx/>
              <a:buChar char="•"/>
            </a:pPr>
            <a:r>
              <a:rPr lang="en-US" dirty="0" smtClean="0">
                <a:latin typeface="Arial" charset="0"/>
                <a:ea typeface="ＭＳ Ｐゴシック"/>
                <a:cs typeface="ＭＳ Ｐゴシック"/>
              </a:rPr>
              <a:t>Your account may be frozen or closed. </a:t>
            </a:r>
          </a:p>
          <a:p>
            <a:pPr eaLnBrk="1" hangingPunct="1">
              <a:buFontTx/>
              <a:buChar char="•"/>
            </a:pPr>
            <a:r>
              <a:rPr lang="en-US" dirty="0" smtClean="0">
                <a:latin typeface="Arial" charset="0"/>
                <a:ea typeface="ＭＳ Ｐゴシック"/>
                <a:cs typeface="ＭＳ Ｐゴシック"/>
              </a:rPr>
              <a:t>You could be reported to ChexSystems, a database that tracks checking account abusers. Many financial institutions use this database to determine whether to open accounts for new customers, so you may find it difficult to establish a new account anywhere.</a:t>
            </a:r>
          </a:p>
          <a:p>
            <a:pPr eaLnBrk="1" hangingPunct="1">
              <a:buFontTx/>
              <a:buChar char="•"/>
            </a:pPr>
            <a:r>
              <a:rPr lang="en-US" dirty="0" smtClean="0">
                <a:latin typeface="Arial" charset="0"/>
                <a:ea typeface="ＭＳ Ｐゴシック"/>
                <a:cs typeface="ＭＳ Ｐゴシック"/>
              </a:rPr>
              <a:t>Some victims are even charged with check fraud if it looks like they were intentionally trying to pass bad checks.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44853ACE-E61D-4A2E-9790-4DA852E1CBBF}"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If you cashed the check or money order at a check cashing service, a supermarket, or some other business, you will have to repay the money, since you don’t have an account with the business from which it can take the money back.</a:t>
            </a:r>
          </a:p>
          <a:p>
            <a:pPr eaLnBrk="1" hangingPunct="1">
              <a:buFontTx/>
              <a:buChar char="•"/>
            </a:pPr>
            <a:r>
              <a:rPr lang="en-US" dirty="0" smtClean="0">
                <a:latin typeface="Arial" charset="0"/>
                <a:ea typeface="ＭＳ Ｐゴシック"/>
                <a:cs typeface="ＭＳ Ｐゴシック"/>
              </a:rPr>
              <a:t>If you’re unable to repay, you could face legal action. </a:t>
            </a:r>
          </a:p>
          <a:p>
            <a:pPr eaLnBrk="1" hangingPunct="1">
              <a:buFontTx/>
              <a:buChar char="•"/>
            </a:pPr>
            <a:r>
              <a:rPr lang="en-US" dirty="0" smtClean="0">
                <a:latin typeface="Arial" charset="0"/>
                <a:ea typeface="ＭＳ Ｐゴシック"/>
                <a:cs typeface="ＭＳ Ｐゴシック"/>
              </a:rPr>
              <a:t>  The best thing to do if you think you are a fake check victim is to try to resolve the problem immediately with the bank, credit union or check-casher.</a:t>
            </a:r>
          </a:p>
          <a:p>
            <a:pPr eaLnBrk="1" hangingPunct="1">
              <a:buFontTx/>
              <a:buChar char="•"/>
            </a:pPr>
            <a:r>
              <a:rPr lang="en-US" dirty="0" smtClean="0">
                <a:latin typeface="Arial" charset="0"/>
                <a:ea typeface="ＭＳ Ｐゴシック"/>
                <a:cs typeface="ＭＳ Ｐゴシック"/>
              </a:rPr>
              <a:t>If you don’t have the money to cover the loss all at once, you may be able to make an agreement to repay in installments over time. Try to avoid having your account closed.</a:t>
            </a:r>
          </a:p>
          <a:p>
            <a:pPr eaLnBrk="1" hangingPunct="1">
              <a:buFontTx/>
              <a:buChar char="•"/>
            </a:pPr>
            <a:r>
              <a:rPr lang="en-US" dirty="0" smtClean="0">
                <a:latin typeface="Arial" charset="0"/>
                <a:ea typeface="ＭＳ Ｐゴシック"/>
                <a:cs typeface="ＭＳ Ｐゴシック"/>
              </a:rPr>
              <a:t>If you are dealing with your bank or credit union, ask if it is possible not to report the incident to ChexSystems, the database for checking account abuse. If it will be reported, ask the bank or credit union to use the code that indicates that you were an innocent victim of fraud. This could make it easier to open a new account.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Arial" charset="0"/>
                <a:ea typeface="ＭＳ Ｐゴシック"/>
                <a:cs typeface="ＭＳ Ｐゴシック"/>
              </a:rPr>
              <a:t>The quality of counterfeits has really improved, so it is becoming increasingly difficult to identify a phony check or money order just by looking at it. With software that is widely available and blank check stock that can be purchased from office supply stores, scammers can create very realistic-looking checks and money orders. ANY kind of negotiable instrument can be counterfeited.</a:t>
            </a:r>
          </a:p>
          <a:p>
            <a:pPr eaLnBrk="1" hangingPunct="1">
              <a:buFontTx/>
              <a:buChar char="•"/>
            </a:pPr>
            <a:r>
              <a:rPr lang="en-US" dirty="0" smtClean="0">
                <a:latin typeface="Arial" charset="0"/>
                <a:ea typeface="ＭＳ Ｐゴシック"/>
                <a:cs typeface="ＭＳ Ｐゴシック"/>
              </a:rPr>
              <a:t>The real names and addresses of legitimate people, companies, even government agencies are often used without their knowledge on these phony checks and money orders and in the letters and emails that go with them.</a:t>
            </a:r>
          </a:p>
          <a:p>
            <a:pPr eaLnBrk="1" hangingPunct="1">
              <a:buFontTx/>
              <a:buChar char="•"/>
            </a:pPr>
            <a:r>
              <a:rPr lang="en-US" dirty="0" smtClean="0">
                <a:latin typeface="Arial" charset="0"/>
                <a:ea typeface="ＭＳ Ｐゴシック"/>
                <a:cs typeface="ＭＳ Ｐゴシック"/>
              </a:rPr>
              <a:t>There may also be real account numbers or routing numbers on the checks or money orders, but that does not mean that they are genuine.</a:t>
            </a:r>
          </a:p>
          <a:p>
            <a:pPr eaLnBrk="1" hangingPunct="1">
              <a:buFontTx/>
              <a:buChar char="•"/>
            </a:pPr>
            <a:r>
              <a:rPr lang="en-US" dirty="0" smtClean="0">
                <a:latin typeface="Arial" charset="0"/>
                <a:ea typeface="ＭＳ Ｐゴシック"/>
                <a:cs typeface="ＭＳ Ｐゴシック"/>
              </a:rPr>
              <a:t>The telephone numbers printed on checks or money orders, or on the materials that come with them, may actually belong to the scammers. So if you call to ask if the check or money order is legitimate, the scammer will just say “Yes.”</a:t>
            </a:r>
          </a:p>
          <a:p>
            <a:pPr eaLnBrk="1" hangingPunct="1">
              <a:buFontTx/>
              <a:buChar char="•"/>
            </a:pPr>
            <a:r>
              <a:rPr lang="en-US" dirty="0" smtClean="0">
                <a:latin typeface="Arial" charset="0"/>
                <a:ea typeface="ＭＳ Ｐゴシック"/>
                <a:cs typeface="ＭＳ Ｐゴシック"/>
              </a:rPr>
              <a:t>In addition, the scammers sometimes use holograms, watermarks, and other security features that are on real checks and money orders to make their counterfeits look even more convincing.</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Arial" charset="0"/>
                <a:ea typeface="ＭＳ Ｐゴシック"/>
                <a:cs typeface="ＭＳ Ｐゴシック"/>
              </a:rPr>
              <a:t>To print them, scammers may use shops like Kinkos or gain access to commercial printing plants after hours through dishonest employees.</a:t>
            </a:r>
          </a:p>
          <a:p>
            <a:pPr eaLnBrk="1" hangingPunct="1">
              <a:buFontTx/>
              <a:buChar char="•"/>
            </a:pPr>
            <a:r>
              <a:rPr lang="en-US" dirty="0" smtClean="0">
                <a:latin typeface="Arial" charset="0"/>
                <a:ea typeface="ＭＳ Ｐゴシック"/>
                <a:cs typeface="ＭＳ Ｐゴシック"/>
              </a:rPr>
              <a:t>This check received by a fake check victim was marked “VOID” by her bank after it was discovered to be a fake. The identity of the consumer and the company that the check was supposedly from have been blocked out to protect their privacy. </a:t>
            </a:r>
          </a:p>
          <a:p>
            <a:endParaRPr lang="en-US" dirty="0" smtClean="0">
              <a:latin typeface="Arial"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56B0D6E7-9812-4C2E-87A3-4768D28C8A26}" type="slidenum">
              <a:rPr lang="en-US"/>
              <a:pPr/>
              <a:t>14</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How can you protect yourself?</a:t>
            </a:r>
          </a:p>
          <a:p>
            <a:pPr eaLnBrk="1" hangingPunct="1">
              <a:buFontTx/>
              <a:buChar char="•"/>
            </a:pPr>
            <a:r>
              <a:rPr lang="en-US" dirty="0" smtClean="0">
                <a:latin typeface="Arial" charset="0"/>
                <a:ea typeface="ＭＳ Ｐゴシック"/>
                <a:cs typeface="ＭＳ Ｐゴシック"/>
              </a:rPr>
              <a:t>The hallmark of these scams is that someone wants to give you a check or money order for something and asks you to send money somewhere in return.</a:t>
            </a:r>
          </a:p>
          <a:p>
            <a:pPr eaLnBrk="1" hangingPunct="1">
              <a:buFontTx/>
              <a:buChar char="•"/>
            </a:pPr>
            <a:r>
              <a:rPr lang="en-US" dirty="0" smtClean="0">
                <a:latin typeface="Arial" charset="0"/>
                <a:ea typeface="ＭＳ Ｐゴシック"/>
                <a:cs typeface="ＭＳ Ｐゴシック"/>
              </a:rPr>
              <a:t>If you remember that there is no legitimate reason for someone to do that, you can avoid becoming a victim.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E652CD3-075B-44CD-8384-969B9EBE9B1A}" type="slidenum">
              <a:rPr lang="en-US"/>
              <a:pPr/>
              <a:t>15</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There are similar scams that don’t use the fake check angle.</a:t>
            </a:r>
          </a:p>
          <a:p>
            <a:pPr eaLnBrk="1" hangingPunct="1">
              <a:buFontTx/>
              <a:buChar char="•"/>
            </a:pPr>
            <a:r>
              <a:rPr lang="en-US" dirty="0" smtClean="0">
                <a:latin typeface="Arial" charset="0"/>
                <a:ea typeface="ＭＳ Ｐゴシック"/>
                <a:cs typeface="ＭＳ Ｐゴシック"/>
              </a:rPr>
              <a:t>Phony sweepstakes, lotteries and grants; work at home schemes; foreign business deals; and swindles where a stranger pretends to become your good friend have all been around for a long time.</a:t>
            </a:r>
          </a:p>
          <a:p>
            <a:pPr eaLnBrk="1" hangingPunct="1">
              <a:buFontTx/>
              <a:buChar char="•"/>
            </a:pPr>
            <a:r>
              <a:rPr lang="en-US" dirty="0" smtClean="0">
                <a:latin typeface="Arial" charset="0"/>
                <a:ea typeface="ＭＳ Ｐゴシック"/>
                <a:cs typeface="ＭＳ Ｐゴシック"/>
              </a:rPr>
              <a:t>Sometimes the crooks simply ask you to send money to get whatever they have falsely promised to you.</a:t>
            </a:r>
          </a:p>
          <a:p>
            <a:pPr eaLnBrk="1" hangingPunct="1">
              <a:buFontTx/>
              <a:buChar char="•"/>
            </a:pPr>
            <a:r>
              <a:rPr lang="en-US" dirty="0" smtClean="0">
                <a:latin typeface="Arial" charset="0"/>
                <a:ea typeface="ＭＳ Ｐゴシック"/>
                <a:cs typeface="ＭＳ Ｐゴシック"/>
              </a:rPr>
              <a:t>They may use realistic-looking checks or money orders sometimes just to make their stories more convincing, but the underlying scams are the same.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A46A139E-75C7-46C6-B52B-24737FD047CD}" type="slidenum">
              <a:rPr lang="en-US"/>
              <a:pPr/>
              <a:t>16</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eaLnBrk="1" hangingPunct="1">
              <a:buFontTx/>
              <a:buChar char="•"/>
            </a:pPr>
            <a:r>
              <a:rPr lang="en-US" sz="1000" dirty="0" smtClean="0">
                <a:latin typeface="Arial" charset="0"/>
                <a:ea typeface="ＭＳ Ｐゴシック"/>
                <a:cs typeface="ＭＳ Ｐゴシック"/>
              </a:rPr>
              <a:t>Real winners are not notified by regular mail or email. If notice is sent it is usually by certified or registered mail. If you are notified that you have won a sweepstakes or lottery that you never entered, that is a definite red flag of fraud!</a:t>
            </a:r>
          </a:p>
          <a:p>
            <a:pPr eaLnBrk="1" hangingPunct="1">
              <a:buFontTx/>
              <a:buChar char="•"/>
            </a:pPr>
            <a:r>
              <a:rPr lang="en-US" sz="1000" dirty="0" smtClean="0">
                <a:latin typeface="Arial" charset="0"/>
                <a:ea typeface="ＭＳ Ｐゴシック"/>
                <a:cs typeface="ＭＳ Ｐゴシック"/>
              </a:rPr>
              <a:t>Any request for payment in order to claim a prize that you have supposedly won is also a red flag of fraud – that’s illegal.</a:t>
            </a:r>
          </a:p>
          <a:p>
            <a:pPr eaLnBrk="1" hangingPunct="1">
              <a:buFontTx/>
              <a:buChar char="•"/>
            </a:pPr>
            <a:r>
              <a:rPr lang="en-US" sz="1000" dirty="0" smtClean="0">
                <a:latin typeface="Arial" charset="0"/>
                <a:ea typeface="ＭＳ Ｐゴシック"/>
                <a:cs typeface="ＭＳ Ｐゴシック"/>
              </a:rPr>
              <a:t>Winners pay the taxes on their prizes directly to the government.</a:t>
            </a:r>
          </a:p>
          <a:p>
            <a:pPr eaLnBrk="1" hangingPunct="1">
              <a:buFontTx/>
              <a:buChar char="•"/>
            </a:pPr>
            <a:r>
              <a:rPr lang="en-US" sz="1000" dirty="0" smtClean="0">
                <a:latin typeface="Arial" charset="0"/>
                <a:ea typeface="ＭＳ Ｐゴシック"/>
                <a:cs typeface="ＭＳ Ｐゴシック"/>
              </a:rPr>
              <a:t>Scammers often use official-looking letters pretending to be from sweepstakes or lottery operators, or from lawyers representing them. Often the letters contain phone numbers that are answered by the scammers themselves, so if you want to try to verify the information, get the contact information for the company or organization online or through directory assistance.</a:t>
            </a:r>
          </a:p>
          <a:p>
            <a:pPr eaLnBrk="1" hangingPunct="1">
              <a:buFontTx/>
              <a:buChar char="•"/>
            </a:pPr>
            <a:r>
              <a:rPr lang="en-US" sz="1000" dirty="0" smtClean="0">
                <a:latin typeface="Arial" charset="0"/>
                <a:ea typeface="ＭＳ Ｐゴシック"/>
                <a:cs typeface="ＭＳ Ｐゴシック"/>
              </a:rPr>
              <a:t>Scammers pretending to be from government agencies or foundations claim that you have been selected to receive a grant because you have paid your taxes on time, not gotten into trouble with the law, or are otherwise a deserving person.</a:t>
            </a:r>
          </a:p>
          <a:p>
            <a:pPr eaLnBrk="1" hangingPunct="1">
              <a:buFontTx/>
              <a:buChar char="•"/>
            </a:pPr>
            <a:r>
              <a:rPr lang="en-US" sz="1000" dirty="0" smtClean="0">
                <a:latin typeface="Arial" charset="0"/>
                <a:ea typeface="ＭＳ Ｐゴシック"/>
                <a:cs typeface="ＭＳ Ｐゴシック"/>
              </a:rPr>
              <a:t>But that’s not how real grants work. Government agencies and foundations don’t just hand out “free” money.</a:t>
            </a:r>
          </a:p>
          <a:p>
            <a:pPr eaLnBrk="1" hangingPunct="1">
              <a:buFontTx/>
              <a:buChar char="•"/>
            </a:pPr>
            <a:r>
              <a:rPr lang="en-US" sz="1000" dirty="0" smtClean="0">
                <a:latin typeface="Arial" charset="0"/>
                <a:ea typeface="ＭＳ Ｐゴシック"/>
                <a:cs typeface="ＭＳ Ｐゴシック"/>
              </a:rPr>
              <a:t>They provide grants mainly to agencies and organization, not to individuals, for specific projects.</a:t>
            </a:r>
          </a:p>
          <a:p>
            <a:pPr eaLnBrk="1" hangingPunct="1">
              <a:buFontTx/>
              <a:buChar char="•"/>
            </a:pPr>
            <a:r>
              <a:rPr lang="en-US" sz="1000" dirty="0" smtClean="0">
                <a:latin typeface="Arial" charset="0"/>
                <a:ea typeface="ＭＳ Ｐゴシック"/>
                <a:cs typeface="ＭＳ Ｐゴシック"/>
              </a:rPr>
              <a:t>Grants are usually based on extensive applications. If you haven’t applied for a grant, it’s unlikely that you would be ever be notified that you are receiving one!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80652096-72FD-4C03-9A6E-1746E7B3916D}" type="slidenum">
              <a:rPr lang="en-US"/>
              <a:pPr/>
              <a:t>17</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eaLnBrk="1" hangingPunct="1">
              <a:buFontTx/>
              <a:buChar char="•"/>
            </a:pPr>
            <a:r>
              <a:rPr lang="en-US" sz="1000" dirty="0" smtClean="0">
                <a:latin typeface="Arial" charset="0"/>
                <a:ea typeface="ＭＳ Ｐゴシック"/>
                <a:cs typeface="ＭＳ Ｐゴシック"/>
              </a:rPr>
              <a:t>Offers for bogus foreign money deals have been around for many years. They used to come by airmail but now usually come by email.</a:t>
            </a:r>
          </a:p>
          <a:p>
            <a:pPr eaLnBrk="1" hangingPunct="1">
              <a:buFontTx/>
              <a:buChar char="•"/>
            </a:pPr>
            <a:r>
              <a:rPr lang="en-US" sz="1000" dirty="0" smtClean="0">
                <a:latin typeface="Arial" charset="0"/>
                <a:ea typeface="ＭＳ Ｐゴシック"/>
                <a:cs typeface="ＭＳ Ｐゴシック"/>
              </a:rPr>
              <a:t>Legitimate foreign companies or agencies don’t contact individuals unexpectedly offering them a chance to make big profits in some sort of business deal.</a:t>
            </a:r>
          </a:p>
          <a:p>
            <a:pPr eaLnBrk="1" hangingPunct="1">
              <a:buFontTx/>
              <a:buChar char="•"/>
            </a:pPr>
            <a:r>
              <a:rPr lang="en-US" sz="1000" dirty="0" smtClean="0">
                <a:latin typeface="Arial" charset="0"/>
                <a:ea typeface="ＭＳ Ｐゴシック"/>
                <a:cs typeface="ＭＳ Ｐゴシック"/>
              </a:rPr>
              <a:t>Sometimes these crooks tell elaborate stories about fortunes that need to be transferred to the U.S. for safekeeping.</a:t>
            </a:r>
          </a:p>
          <a:p>
            <a:pPr eaLnBrk="1" hangingPunct="1">
              <a:buFontTx/>
              <a:buChar char="•"/>
            </a:pPr>
            <a:r>
              <a:rPr lang="en-US" sz="1000" dirty="0" smtClean="0">
                <a:latin typeface="Arial" charset="0"/>
                <a:ea typeface="ＭＳ Ｐゴシック"/>
                <a:cs typeface="ＭＳ Ｐゴシック"/>
              </a:rPr>
              <a:t>NONE of these stories about fortunes or big profits are ever true.</a:t>
            </a:r>
          </a:p>
          <a:p>
            <a:pPr eaLnBrk="1" hangingPunct="1">
              <a:buFontTx/>
              <a:buChar char="•"/>
            </a:pPr>
            <a:r>
              <a:rPr lang="en-US" sz="1000" dirty="0" smtClean="0">
                <a:latin typeface="Arial" charset="0"/>
                <a:ea typeface="ＭＳ Ｐゴシック"/>
                <a:cs typeface="ＭＳ Ｐゴシック"/>
              </a:rPr>
              <a:t>These are crooks whose only interest is in stealing money from you. Sometimes they also want your bank account number and other personal information for identity theft.</a:t>
            </a:r>
          </a:p>
          <a:p>
            <a:pPr eaLnBrk="1" hangingPunct="1">
              <a:buFontTx/>
              <a:buChar char="•"/>
            </a:pPr>
            <a:r>
              <a:rPr lang="en-US" sz="1000" dirty="0" smtClean="0">
                <a:latin typeface="Arial" charset="0"/>
                <a:ea typeface="ＭＳ Ｐゴシック"/>
                <a:cs typeface="ＭＳ Ｐゴシック"/>
              </a:rPr>
              <a:t>Work-at-home schemes have also been around for a long time.</a:t>
            </a:r>
          </a:p>
          <a:p>
            <a:pPr eaLnBrk="1" hangingPunct="1">
              <a:buFontTx/>
              <a:buChar char="•"/>
            </a:pPr>
            <a:r>
              <a:rPr lang="en-US" sz="1000" dirty="0" smtClean="0">
                <a:latin typeface="Arial" charset="0"/>
                <a:ea typeface="ＭＳ Ｐゴシック"/>
                <a:cs typeface="ＭＳ Ｐゴシック"/>
              </a:rPr>
              <a:t>Sometimes the scammers pretend to represent foreign companies and claim that it’s difficult to receive payments directly from U.S. customers. That’s not true – legitimate foreign companies don’t need to hire individuals in the U.S. to receive payments for them.</a:t>
            </a:r>
          </a:p>
          <a:p>
            <a:pPr eaLnBrk="1" hangingPunct="1">
              <a:buFontTx/>
              <a:buChar char="•"/>
            </a:pPr>
            <a:r>
              <a:rPr lang="en-US" sz="1000" dirty="0" smtClean="0">
                <a:latin typeface="Arial" charset="0"/>
                <a:ea typeface="ＭＳ Ｐゴシック"/>
                <a:cs typeface="ＭＳ Ｐゴシック"/>
              </a:rPr>
              <a:t>Another popular scam is pretending to be a company hiring “mystery shoppers.” Legitimate companies do hire mystery shoppers to check out their customer service or other aspects of their business, but they don’t ask mystery shoppers to send them money and they pay for each assignment after it is completed – they don’t send checks before the work is done.</a:t>
            </a:r>
          </a:p>
          <a:p>
            <a:pPr eaLnBrk="1" hangingPunct="1">
              <a:buFontTx/>
              <a:buChar char="•"/>
            </a:pPr>
            <a:r>
              <a:rPr lang="en-US" sz="1000" dirty="0" smtClean="0">
                <a:latin typeface="Arial" charset="0"/>
                <a:ea typeface="ＭＳ Ｐゴシック"/>
                <a:cs typeface="ＭＳ Ｐゴシック"/>
              </a:rPr>
              <a:t>Work-at-home scammers often use job-finder Web sites and other places on the Internet to find victims, but they also place ads in newspapers and magazines.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FFEA541E-B0D4-40A7-9A8E-249A0C5D90F2}" type="slidenum">
              <a:rPr lang="en-US"/>
              <a:pPr/>
              <a:t>18</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lnSpc>
                <a:spcPct val="90000"/>
              </a:lnSpc>
              <a:buFontTx/>
              <a:buChar char="•"/>
            </a:pPr>
            <a:r>
              <a:rPr lang="en-US" dirty="0" smtClean="0">
                <a:latin typeface="Arial" charset="0"/>
                <a:ea typeface="ＭＳ Ｐゴシック"/>
                <a:cs typeface="ＭＳ Ｐゴシック"/>
              </a:rPr>
              <a:t>You know the saying, “On the Internet no one knows you’re a dog”? Well, it’s hard to know if someone you meet on the Internet is a crook, too.</a:t>
            </a:r>
          </a:p>
          <a:p>
            <a:pPr eaLnBrk="1" hangingPunct="1">
              <a:lnSpc>
                <a:spcPct val="90000"/>
              </a:lnSpc>
              <a:buFontTx/>
              <a:buChar char="•"/>
            </a:pPr>
            <a:r>
              <a:rPr lang="en-US" dirty="0" smtClean="0">
                <a:latin typeface="Arial" charset="0"/>
                <a:ea typeface="ＭＳ Ｐゴシック"/>
                <a:cs typeface="ＭＳ Ｐゴシック"/>
              </a:rPr>
              <a:t>Scammers lurk in chat rooms, newsgroups, and social networking sites where they can strike up friendships. Sometimes they even pretend to develop romances. </a:t>
            </a:r>
          </a:p>
          <a:p>
            <a:pPr eaLnBrk="1" hangingPunct="1">
              <a:lnSpc>
                <a:spcPct val="90000"/>
              </a:lnSpc>
              <a:buFontTx/>
              <a:buChar char="•"/>
            </a:pPr>
            <a:r>
              <a:rPr lang="en-US" dirty="0" smtClean="0">
                <a:latin typeface="Arial" charset="0"/>
                <a:ea typeface="ＭＳ Ｐゴシック"/>
                <a:cs typeface="ＭＳ Ｐゴシック"/>
              </a:rPr>
              <a:t>Once they have established a relationship, they ask for money. It could be for an illness, a car repair, or some other emergency. Or they claim that they need the money to come to the U.S. to be with you.</a:t>
            </a:r>
          </a:p>
          <a:p>
            <a:pPr eaLnBrk="1" hangingPunct="1">
              <a:lnSpc>
                <a:spcPct val="90000"/>
              </a:lnSpc>
              <a:buFontTx/>
              <a:buChar char="•"/>
            </a:pPr>
            <a:r>
              <a:rPr lang="en-US" dirty="0" smtClean="0">
                <a:latin typeface="Arial" charset="0"/>
                <a:ea typeface="ＭＳ Ｐゴシック"/>
                <a:cs typeface="ＭＳ Ｐゴシック"/>
              </a:rPr>
              <a:t>Once you send the money, you never hear from them again, and it’s impossible to trace them and get the money back.</a:t>
            </a:r>
          </a:p>
          <a:p>
            <a:pPr eaLnBrk="1" hangingPunct="1">
              <a:lnSpc>
                <a:spcPct val="90000"/>
              </a:lnSpc>
              <a:buFontTx/>
              <a:buChar char="•"/>
            </a:pPr>
            <a:r>
              <a:rPr lang="en-US" dirty="0" smtClean="0">
                <a:latin typeface="Arial" charset="0"/>
                <a:ea typeface="ＭＳ Ｐゴシック"/>
                <a:cs typeface="ＭＳ Ｐゴシック"/>
              </a:rPr>
              <a:t>Another scam to watch out for comes by phone or email. The person claims to be a friend or relative and needs you to send money right away because they have had an accident or been mugged or run into some other problem.</a:t>
            </a:r>
          </a:p>
          <a:p>
            <a:pPr eaLnBrk="1" hangingPunct="1">
              <a:lnSpc>
                <a:spcPct val="90000"/>
              </a:lnSpc>
              <a:buFontTx/>
              <a:buChar char="•"/>
            </a:pPr>
            <a:r>
              <a:rPr lang="en-US" dirty="0" smtClean="0">
                <a:latin typeface="Arial" charset="0"/>
                <a:ea typeface="ＭＳ Ｐゴシック"/>
                <a:cs typeface="ＭＳ Ｐゴシック"/>
              </a:rPr>
              <a:t>In the email versions, the crooks have usually hacked into someone’s email account and send the message pretending to be that person to all of their contacts. </a:t>
            </a:r>
          </a:p>
          <a:p>
            <a:pPr eaLnBrk="1" hangingPunct="1">
              <a:lnSpc>
                <a:spcPct val="90000"/>
              </a:lnSpc>
              <a:buFontTx/>
              <a:buChar char="•"/>
            </a:pPr>
            <a:r>
              <a:rPr lang="en-US" dirty="0" smtClean="0">
                <a:latin typeface="Arial" charset="0"/>
                <a:ea typeface="ＭＳ Ｐゴシック"/>
                <a:cs typeface="ＭＳ Ｐゴシック"/>
              </a:rPr>
              <a:t>In the telephone scenario, the caller may say something like “This is your grandson,” hoping that you’ll have one. Or they may know the name of a relative from information gathered from an obituary or some other source.</a:t>
            </a:r>
          </a:p>
          <a:p>
            <a:pPr eaLnBrk="1" hangingPunct="1">
              <a:lnSpc>
                <a:spcPct val="90000"/>
              </a:lnSpc>
              <a:buFontTx/>
              <a:buChar char="•"/>
            </a:pPr>
            <a:r>
              <a:rPr lang="en-US" dirty="0" smtClean="0">
                <a:latin typeface="Arial" charset="0"/>
                <a:ea typeface="ＭＳ Ｐゴシック"/>
                <a:cs typeface="ＭＳ Ｐゴシック"/>
              </a:rPr>
              <a:t>Always verify the story with another relative or mutual friend before sending any money in response.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E960676-7FFC-4C6D-A01B-394430B1EBA0}" type="slidenum">
              <a:rPr lang="en-US"/>
              <a:pPr/>
              <a:t>19</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Payment by money transfer service is the common thread in the scams we have talked about today and in many other scams.</a:t>
            </a:r>
          </a:p>
          <a:p>
            <a:pPr eaLnBrk="1" hangingPunct="1">
              <a:buFontTx/>
              <a:buChar char="•"/>
            </a:pPr>
            <a:r>
              <a:rPr lang="en-US" dirty="0" smtClean="0">
                <a:latin typeface="Arial" charset="0"/>
                <a:ea typeface="ＭＳ Ｐゴシック"/>
                <a:cs typeface="ＭＳ Ｐゴシック"/>
              </a:rPr>
              <a:t>Scammers ask for payment this way because it’s fast. By the time you realize it’s a scam, they already have the money, and unlike a check, you can’t stop it.</a:t>
            </a:r>
          </a:p>
          <a:p>
            <a:pPr eaLnBrk="1" hangingPunct="1">
              <a:buFontTx/>
              <a:buChar char="•"/>
            </a:pPr>
            <a:r>
              <a:rPr lang="en-US" dirty="0" smtClean="0">
                <a:latin typeface="Arial" charset="0"/>
                <a:ea typeface="ＭＳ Ｐゴシック"/>
                <a:cs typeface="ＭＳ Ｐゴシック"/>
              </a:rPr>
              <a:t>The payment is also hard to trace. The scammers pick up the money in cash and, if identification is required, they use a false ID.</a:t>
            </a:r>
          </a:p>
          <a:p>
            <a:pPr eaLnBrk="1" hangingPunct="1">
              <a:buFontTx/>
              <a:buChar char="•"/>
            </a:pPr>
            <a:r>
              <a:rPr lang="en-US" dirty="0" smtClean="0">
                <a:latin typeface="Arial" charset="0"/>
                <a:ea typeface="ＭＳ Ｐゴシック"/>
                <a:cs typeface="ＭＳ Ｐゴシック"/>
              </a:rPr>
              <a:t>In some cases, a test question and response can be used as an alternative to presenting an ID in order to pick up the money. This is meant to ensure that the right person gets the money, but it does not deter these kinds of scams – the con artists simply ask their victims to give them the answers.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115623DE-1D7F-404F-8D34-803A68BE8E42}" type="slidenum">
              <a:rPr lang="en-US"/>
              <a:pPr/>
              <a:t>2</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How many people in the audience have gotten a notice in the mail that they have won a sweepstakes or lottery?</a:t>
            </a:r>
          </a:p>
          <a:p>
            <a:pPr eaLnBrk="1" hangingPunct="1">
              <a:buFontTx/>
              <a:buChar char="•"/>
            </a:pPr>
            <a:r>
              <a:rPr lang="en-US" dirty="0" smtClean="0">
                <a:latin typeface="Arial" charset="0"/>
                <a:ea typeface="ＭＳ Ｐゴシック"/>
                <a:cs typeface="ＭＳ Ｐゴシック"/>
              </a:rPr>
              <a:t>Was there a check or money order enclosed as an “advance” on your winnings?</a:t>
            </a:r>
          </a:p>
          <a:p>
            <a:pPr eaLnBrk="1" hangingPunct="1">
              <a:buFontTx/>
              <a:buChar char="•"/>
            </a:pPr>
            <a:r>
              <a:rPr lang="en-US" dirty="0" smtClean="0">
                <a:latin typeface="Arial" charset="0"/>
                <a:ea typeface="ＭＳ Ｐゴシック"/>
                <a:cs typeface="ＭＳ Ｐゴシック"/>
              </a:rPr>
              <a:t>This is one of the most common types of fake check scams.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AB0EAB22-75A7-4C1F-B18A-C7C80E6C5DD8}" type="slidenum">
              <a:rPr lang="en-US"/>
              <a:pPr/>
              <a:t>20</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New scams and new </a:t>
            </a:r>
            <a:r>
              <a:rPr lang="en-US" smtClean="0">
                <a:latin typeface="Arial" charset="0"/>
                <a:ea typeface="ＭＳ Ｐゴシック"/>
                <a:cs typeface="ＭＳ Ｐゴシック"/>
              </a:rPr>
              <a:t>variations </a:t>
            </a:r>
            <a:r>
              <a:rPr lang="en-US" smtClean="0">
                <a:latin typeface="Arial" charset="0"/>
                <a:ea typeface="ＭＳ Ｐゴシック"/>
                <a:cs typeface="ＭＳ Ｐゴシック"/>
              </a:rPr>
              <a:t>of </a:t>
            </a:r>
            <a:r>
              <a:rPr lang="en-US" dirty="0" smtClean="0">
                <a:latin typeface="Arial" charset="0"/>
                <a:ea typeface="ＭＳ Ｐゴシック"/>
                <a:cs typeface="ＭＳ Ｐゴシック"/>
              </a:rPr>
              <a:t>old scams are constantly emerging. New technology also offers scammers new ways to reach out to potential targets.</a:t>
            </a:r>
          </a:p>
          <a:p>
            <a:pPr eaLnBrk="1" hangingPunct="1">
              <a:buFontTx/>
              <a:buChar char="•"/>
            </a:pPr>
            <a:r>
              <a:rPr lang="en-US" dirty="0" smtClean="0">
                <a:latin typeface="Arial" charset="0"/>
                <a:ea typeface="ＭＳ Ｐゴシック"/>
                <a:cs typeface="ＭＳ Ｐゴシック"/>
              </a:rPr>
              <a:t>So it’s important to be on guard for anything that seems suspicious.</a:t>
            </a:r>
          </a:p>
          <a:p>
            <a:pPr eaLnBrk="1" hangingPunct="1">
              <a:buFontTx/>
              <a:buChar char="•"/>
            </a:pPr>
            <a:r>
              <a:rPr lang="en-US" dirty="0" smtClean="0">
                <a:latin typeface="Arial" charset="0"/>
                <a:ea typeface="ＭＳ Ｐゴシック"/>
                <a:cs typeface="ＭＳ Ｐゴシック"/>
              </a:rPr>
              <a:t>For instance, now crooks posing as buyers on online auction sites are pretending to make PayPal payments to the sellers for more than the purchase price and asking them to send the excess amount somewhere else. To trick the sellers, they send emails that look like they are from PayPal confirming the payments.</a:t>
            </a:r>
          </a:p>
          <a:p>
            <a:pPr eaLnBrk="1" hangingPunct="1">
              <a:buFontTx/>
              <a:buChar char="•"/>
            </a:pPr>
            <a:r>
              <a:rPr lang="en-US" dirty="0" smtClean="0">
                <a:latin typeface="Arial" charset="0"/>
                <a:ea typeface="ＭＳ Ｐゴシック"/>
                <a:cs typeface="ＭＳ Ｐゴシック"/>
              </a:rPr>
              <a:t>This scenario is similar to fake check scams, but without the use of phony checks or money orders.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349B65E7-E48B-45D3-AFDB-6C150BD2E69A}" type="slidenum">
              <a:rPr lang="en-US"/>
              <a:pPr/>
              <a:t>21</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Money sent to crooks is often gone for good. Even if they can be found, in many cases they’re in foreign countries, making it difficult for U.S. law enforcement authorities to pursue them.</a:t>
            </a:r>
          </a:p>
          <a:p>
            <a:pPr eaLnBrk="1" hangingPunct="1">
              <a:buFontTx/>
              <a:buChar char="•"/>
            </a:pPr>
            <a:r>
              <a:rPr lang="en-US" dirty="0" smtClean="0">
                <a:latin typeface="Arial" charset="0"/>
                <a:ea typeface="ＭＳ Ｐゴシック"/>
                <a:cs typeface="ＭＳ Ｐゴシック"/>
              </a:rPr>
              <a:t>That’s why it’s crucial to STOP, THINK, and GET ADVICE before you send any money.</a:t>
            </a:r>
          </a:p>
          <a:p>
            <a:pPr eaLnBrk="1" hangingPunct="1">
              <a:buFontTx/>
              <a:buChar char="•"/>
            </a:pPr>
            <a:r>
              <a:rPr lang="en-US" dirty="0" smtClean="0">
                <a:latin typeface="Arial" charset="0"/>
                <a:ea typeface="ＭＳ Ｐゴシック"/>
                <a:cs typeface="ＭＳ Ｐゴシック"/>
              </a:rPr>
              <a:t>Your state or local consumer protection agency can help you recognize the danger signs of fraud.</a:t>
            </a:r>
          </a:p>
          <a:p>
            <a:pPr eaLnBrk="1" hangingPunct="1">
              <a:buFontTx/>
              <a:buChar char="•"/>
            </a:pPr>
            <a:r>
              <a:rPr lang="en-US" dirty="0" smtClean="0">
                <a:latin typeface="Arial" charset="0"/>
                <a:ea typeface="ＭＳ Ｐゴシック"/>
                <a:cs typeface="ＭＳ Ｐゴシック"/>
              </a:rPr>
              <a:t>You may have other sources that you trust for advice as well – someone at your church or synagogue, someone you have dealt with at a social service agency, your lawyer or accountant, a family member or friend.</a:t>
            </a:r>
          </a:p>
          <a:p>
            <a:pPr eaLnBrk="1" hangingPunct="1">
              <a:buFontTx/>
              <a:buChar char="•"/>
            </a:pPr>
            <a:r>
              <a:rPr lang="en-US" dirty="0" smtClean="0">
                <a:latin typeface="Arial" charset="0"/>
                <a:ea typeface="ＭＳ Ｐゴシック"/>
                <a:cs typeface="ＭＳ Ｐゴシック"/>
              </a:rPr>
              <a:t>Don’t be embarrassed or too shy to ask what they think. Remember that you would offer them advice too if they asked for it.    </a:t>
            </a:r>
          </a:p>
          <a:p>
            <a:pPr eaLnBrk="1" hangingPunct="1"/>
            <a:endParaRPr lang="en-US" dirty="0" smtClean="0">
              <a:latin typeface="Arial" charset="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C6DE014-F2B9-40EB-ADEB-F665D79D0602}" type="slidenum">
              <a:rPr lang="en-US"/>
              <a:pPr/>
              <a:t>22</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There are many good sources for more information about fake check scams and other frauds.</a:t>
            </a:r>
          </a:p>
          <a:p>
            <a:pPr eaLnBrk="1" hangingPunct="1">
              <a:buFontTx/>
              <a:buChar char="•"/>
            </a:pPr>
            <a:r>
              <a:rPr lang="en-US" dirty="0" smtClean="0">
                <a:latin typeface="Arial" charset="0"/>
                <a:ea typeface="ＭＳ Ｐゴシック"/>
                <a:cs typeface="ＭＳ Ｐゴシック"/>
              </a:rPr>
              <a:t>The nonprofit Consumer Federation of America has a brochure, fact sheets, articles, and other materials about fake check scams on its Web site.</a:t>
            </a:r>
          </a:p>
          <a:p>
            <a:pPr eaLnBrk="1" hangingPunct="1">
              <a:buFontTx/>
              <a:buChar char="•"/>
            </a:pPr>
            <a:r>
              <a:rPr lang="en-US" dirty="0" smtClean="0">
                <a:latin typeface="Arial" charset="0"/>
                <a:ea typeface="ＭＳ Ｐゴシック"/>
                <a:cs typeface="ＭＳ Ｐゴシック"/>
              </a:rPr>
              <a:t>Another nonprofit organization, the National Consumer League, has two Web sites about fraud. One provides information about all different types of telemarketing and Internet fraud, the other is specifically about fake check scams. You can also report scams to NCL, which shares that information with a variety of law enforcement agencies.</a:t>
            </a:r>
          </a:p>
          <a:p>
            <a:pPr eaLnBrk="1" hangingPunct="1">
              <a:buFontTx/>
              <a:buChar char="•"/>
            </a:pPr>
            <a:r>
              <a:rPr lang="en-US" dirty="0" smtClean="0">
                <a:latin typeface="Arial" charset="0"/>
                <a:ea typeface="ＭＳ Ｐゴシック"/>
                <a:cs typeface="ＭＳ Ｐゴシック"/>
              </a:rPr>
              <a:t>The Federal Trade Commission, a federal government consumer protection agency, offers free brochures, alerts, and other materials about many types of fraud including fake check scams on its Web site. You can also call the FTC for advice or to report a scam.</a:t>
            </a:r>
          </a:p>
          <a:p>
            <a:pPr eaLnBrk="1" hangingPunct="1">
              <a:buFontTx/>
              <a:buChar char="•"/>
            </a:pPr>
            <a:r>
              <a:rPr lang="en-US" dirty="0" smtClean="0">
                <a:latin typeface="Arial" charset="0"/>
                <a:ea typeface="ＭＳ Ｐゴシック"/>
                <a:cs typeface="ＭＳ Ｐゴシック"/>
              </a:rPr>
              <a:t>The U.S. Postal Inspection Service is the federal agency that deals with abuse of the mail. Its deliveringtrust Web site has information about fake check scams and other frauds that sometimes use the mail. You can also call for advice about a suspicious mailing that you received and to report mail fraud.</a:t>
            </a:r>
          </a:p>
          <a:p>
            <a:pPr eaLnBrk="1" hangingPunct="1">
              <a:buFontTx/>
              <a:buChar char="•"/>
            </a:pPr>
            <a:r>
              <a:rPr lang="en-US" dirty="0" smtClean="0">
                <a:latin typeface="Arial" charset="0"/>
                <a:ea typeface="ＭＳ Ｐゴシック"/>
                <a:cs typeface="ＭＳ Ｐゴシック"/>
              </a:rPr>
              <a:t>Remember, when in doubt, check it out!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7D8B67B5-8DF0-4867-98D7-00FBC21AAC86}"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If you have encountered any of these situations, how were you first approached – by email, mail or telephone?</a:t>
            </a:r>
          </a:p>
          <a:p>
            <a:pPr eaLnBrk="1" hangingPunct="1">
              <a:buFontTx/>
              <a:buChar char="•"/>
            </a:pPr>
            <a:r>
              <a:rPr lang="en-US" dirty="0" smtClean="0">
                <a:latin typeface="Arial" charset="0"/>
                <a:ea typeface="ＭＳ Ｐゴシック"/>
                <a:cs typeface="ＭＳ Ｐゴシック"/>
              </a:rPr>
              <a:t>Any of these methods of contact could be used.</a:t>
            </a:r>
          </a:p>
          <a:p>
            <a:pPr eaLnBrk="1" hangingPunct="1">
              <a:buFontTx/>
              <a:buChar char="•"/>
            </a:pPr>
            <a:r>
              <a:rPr lang="en-US" dirty="0" smtClean="0">
                <a:latin typeface="Arial" charset="0"/>
                <a:ea typeface="ＭＳ Ｐゴシック"/>
                <a:cs typeface="ＭＳ Ｐゴシック"/>
              </a:rPr>
              <a:t>Because legitimate companies, organizations, and agencies also use email, mail and telephone to communicate with consumers, it can be hard to tell if it’s a scam.</a:t>
            </a:r>
          </a:p>
          <a:p>
            <a:pPr eaLnBrk="1" hangingPunct="1">
              <a:buFontTx/>
              <a:buChar char="•"/>
            </a:pPr>
            <a:r>
              <a:rPr lang="en-US" dirty="0" smtClean="0">
                <a:latin typeface="Arial" charset="0"/>
                <a:ea typeface="ＭＳ Ｐゴシック"/>
                <a:cs typeface="ＭＳ Ｐゴシック"/>
              </a:rPr>
              <a:t>Is there anything in these examples that makes you suspicious? (Note to educator: You may want to spend a few minutes discussing danger signs suggested by the audience, see below. These will be discussed in more detail later in the presentation)</a:t>
            </a:r>
          </a:p>
          <a:p>
            <a:pPr lvl="1" eaLnBrk="1" hangingPunct="1">
              <a:buFontTx/>
              <a:buChar char="•"/>
            </a:pPr>
            <a:r>
              <a:rPr lang="en-US" dirty="0" smtClean="0">
                <a:latin typeface="Arial" charset="0"/>
                <a:ea typeface="ＭＳ Ｐゴシック"/>
                <a:cs typeface="ＭＳ Ｐゴシック"/>
              </a:rPr>
              <a:t>Receiving notice of getting a grant you never applied for.</a:t>
            </a:r>
          </a:p>
          <a:p>
            <a:pPr lvl="1" eaLnBrk="1" hangingPunct="1">
              <a:buFontTx/>
              <a:buChar char="•"/>
            </a:pPr>
            <a:r>
              <a:rPr lang="en-US" dirty="0" smtClean="0">
                <a:latin typeface="Arial" charset="0"/>
                <a:ea typeface="ＭＳ Ｐゴシック"/>
                <a:cs typeface="ＭＳ Ｐゴシック"/>
              </a:rPr>
              <a:t>Being asked to send money somewhere as part of a job.</a:t>
            </a:r>
          </a:p>
          <a:p>
            <a:pPr lvl="1" eaLnBrk="1" hangingPunct="1">
              <a:buFontTx/>
              <a:buChar char="•"/>
            </a:pPr>
            <a:r>
              <a:rPr lang="en-US" dirty="0" smtClean="0">
                <a:latin typeface="Arial" charset="0"/>
                <a:ea typeface="ＭＳ Ｐゴシック"/>
                <a:cs typeface="ＭＳ Ｐゴシック"/>
              </a:rPr>
              <a:t>Overpayment for the item you are selling.</a:t>
            </a:r>
          </a:p>
          <a:p>
            <a:pPr lvl="1" eaLnBrk="1" hangingPunct="1">
              <a:buFontTx/>
              <a:buChar char="•"/>
            </a:pPr>
            <a:r>
              <a:rPr lang="en-US" dirty="0" smtClean="0">
                <a:latin typeface="Arial" charset="0"/>
                <a:ea typeface="ＭＳ Ｐゴシック"/>
                <a:cs typeface="ＭＳ Ｐゴシック"/>
              </a:rPr>
              <a:t>Stranger approaches you with a foreign business deal.</a:t>
            </a:r>
          </a:p>
          <a:p>
            <a:pPr lvl="1" eaLnBrk="1" hangingPunct="1">
              <a:buFontTx/>
              <a:buChar char="•"/>
            </a:pPr>
            <a:r>
              <a:rPr lang="en-US" dirty="0" smtClean="0">
                <a:latin typeface="Arial" charset="0"/>
                <a:ea typeface="ＭＳ Ｐゴシック"/>
                <a:cs typeface="ＭＳ Ｐゴシック"/>
              </a:rPr>
              <a:t>Someone you never met in person asks you to cash a check or money order. </a:t>
            </a:r>
          </a:p>
          <a:p>
            <a:pPr lvl="1" eaLnBrk="1" hangingPunct="1">
              <a:buFontTx/>
              <a:buChar char="•"/>
            </a:pPr>
            <a:endParaRPr lang="en-US" dirty="0" smtClean="0">
              <a:latin typeface="Arial" charset="0"/>
              <a:ea typeface="ＭＳ Ｐゴシック"/>
            </a:endParaRPr>
          </a:p>
          <a:p>
            <a:pPr eaLnBrk="1" hangingPunct="1">
              <a:buFontTx/>
              <a:buChar char="•"/>
            </a:pPr>
            <a:endParaRPr lang="en-US" dirty="0" smtClean="0">
              <a:latin typeface="Arial" charset="0"/>
              <a:ea typeface="ＭＳ Ｐゴシック"/>
              <a:cs typeface="ＭＳ Ｐゴシック"/>
            </a:endParaRPr>
          </a:p>
          <a:p>
            <a:pPr eaLnBrk="1" hangingPunct="1">
              <a:buFontTx/>
              <a:buChar char="•"/>
            </a:pPr>
            <a:endParaRPr lang="en-US" dirty="0" smtClean="0">
              <a:latin typeface="Arial"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3ED69BD3-0EB8-4816-A6CE-E1D30C85DA8A}" type="slidenum">
              <a:rPr lang="en-US"/>
              <a:pPr/>
              <a:t>4</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The biggest clue that it’s a scam is that the person wants to give you a check or money order for something and asks you to wire money somewhere in return.</a:t>
            </a:r>
          </a:p>
          <a:p>
            <a:pPr eaLnBrk="1" hangingPunct="1">
              <a:buFontTx/>
              <a:buChar char="•"/>
            </a:pPr>
            <a:r>
              <a:rPr lang="en-US" dirty="0" smtClean="0">
                <a:latin typeface="Arial" charset="0"/>
                <a:ea typeface="ＭＳ Ｐゴシック"/>
                <a:cs typeface="ＭＳ Ｐゴシック"/>
              </a:rPr>
              <a:t>By the time you find out that it’s a scam, the crook has the money.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E832D49-BB02-4324-87F3-97DC6EB20328}" type="slidenum">
              <a:rPr lang="en-US"/>
              <a:pPr/>
              <a:t>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Let’s test your knowledge about how checks and money orders work.</a:t>
            </a:r>
          </a:p>
          <a:p>
            <a:pPr eaLnBrk="1" hangingPunct="1">
              <a:buFontTx/>
              <a:buChar char="•"/>
            </a:pPr>
            <a:r>
              <a:rPr lang="en-US" dirty="0" smtClean="0">
                <a:latin typeface="Arial" charset="0"/>
                <a:ea typeface="ＭＳ Ｐゴシック"/>
                <a:cs typeface="ＭＳ Ｐゴシック"/>
              </a:rPr>
              <a:t>Is this statement true or false?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6C52AEDD-6124-43A9-9D0A-F81D0F72856C}" type="slidenum">
              <a:rPr lang="en-US"/>
              <a:pPr/>
              <a:t>6</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Federal law gives you the right to access your money quickly, usually within a day or two. </a:t>
            </a:r>
          </a:p>
          <a:p>
            <a:pPr eaLnBrk="1" hangingPunct="1">
              <a:buFontTx/>
              <a:buChar char="•"/>
            </a:pPr>
            <a:r>
              <a:rPr lang="en-US" dirty="0" smtClean="0">
                <a:latin typeface="Arial" charset="0"/>
                <a:ea typeface="ＭＳ Ｐゴシック"/>
                <a:cs typeface="ＭＳ Ｐゴシック"/>
              </a:rPr>
              <a:t>But that doesn’t mean that the check or money is good. Your bank or credit union can’t tell if there is a problem at that point.</a:t>
            </a:r>
          </a:p>
          <a:p>
            <a:pPr eaLnBrk="1" hangingPunct="1">
              <a:buFontTx/>
              <a:buChar char="•"/>
            </a:pPr>
            <a:r>
              <a:rPr lang="en-US" dirty="0" smtClean="0">
                <a:latin typeface="Arial" charset="0"/>
                <a:ea typeface="ＭＳ Ｐゴシック"/>
                <a:cs typeface="ＭＳ Ｐゴシック"/>
              </a:rPr>
              <a:t>Usually it’s not until the check or money order goes through the system to whoever issued it that the problem, if there is one, is discovered.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114A873E-4A25-4EEE-8A79-D491B4FF247B}" type="slidenum">
              <a:rPr lang="en-US"/>
              <a:pPr/>
              <a:t>7</a:t>
            </a:fld>
            <a:endParaRPr lang="en-US" dirty="0"/>
          </a:p>
        </p:txBody>
      </p:sp>
      <p:sp>
        <p:nvSpPr>
          <p:cNvPr id="27650" name="Rectangle 7"/>
          <p:cNvSpPr txBox="1">
            <a:spLocks noGrp="1" noChangeArrowheads="1"/>
          </p:cNvSpPr>
          <p:nvPr/>
        </p:nvSpPr>
        <p:spPr bwMode="auto">
          <a:xfrm>
            <a:off x="3970338" y="8828088"/>
            <a:ext cx="3038475" cy="466725"/>
          </a:xfrm>
          <a:prstGeom prst="rect">
            <a:avLst/>
          </a:prstGeom>
          <a:noFill/>
          <a:ln w="9525">
            <a:noFill/>
            <a:miter lim="800000"/>
            <a:headEnd/>
            <a:tailEnd/>
          </a:ln>
        </p:spPr>
        <p:txBody>
          <a:bodyPr lIns="91574" tIns="45788" rIns="91574" bIns="45788" anchor="b"/>
          <a:lstStyle/>
          <a:p>
            <a:pPr algn="r" defTabSz="915988"/>
            <a:fld id="{241B9C50-F80D-4AE7-82A3-9CA2E34FD574}" type="slidenum">
              <a:rPr lang="en-US" sz="1200"/>
              <a:pPr algn="r" defTabSz="915988"/>
              <a:t>7</a:t>
            </a:fld>
            <a:endParaRPr lang="en-US" sz="1200" dirty="0"/>
          </a:p>
        </p:txBody>
      </p:sp>
      <p:sp>
        <p:nvSpPr>
          <p:cNvPr id="27651" name="Rectangle 2"/>
          <p:cNvSpPr>
            <a:spLocks noGrp="1" noRot="1" noChangeAspect="1" noChangeArrowheads="1" noTextEdit="1"/>
          </p:cNvSpPr>
          <p:nvPr>
            <p:ph type="sldImg"/>
          </p:nvPr>
        </p:nvSpPr>
        <p:spPr>
          <a:xfrm>
            <a:off x="1181100" y="695325"/>
            <a:ext cx="4648200" cy="3486150"/>
          </a:xfrm>
          <a:ln/>
        </p:spPr>
      </p:sp>
      <p:sp>
        <p:nvSpPr>
          <p:cNvPr id="27652" name="Rectangle 3"/>
          <p:cNvSpPr>
            <a:spLocks noGrp="1" noChangeArrowheads="1"/>
          </p:cNvSpPr>
          <p:nvPr>
            <p:ph type="body" idx="1"/>
          </p:nvPr>
        </p:nvSpPr>
        <p:spPr>
          <a:xfrm>
            <a:off x="701675" y="4416425"/>
            <a:ext cx="5607050" cy="4184650"/>
          </a:xfrm>
        </p:spPr>
        <p:txBody>
          <a:bodyPr lIns="91574" tIns="45788" rIns="91574" bIns="45788"/>
          <a:lstStyle/>
          <a:p>
            <a:pPr marL="228600" indent="-228600" eaLnBrk="1" hangingPunct="1">
              <a:buFontTx/>
              <a:buChar char="•"/>
            </a:pPr>
            <a:r>
              <a:rPr lang="en-US" dirty="0" smtClean="0">
                <a:latin typeface="Arial" charset="0"/>
                <a:ea typeface="ＭＳ Ｐゴシック"/>
                <a:cs typeface="ＭＳ Ｐゴシック"/>
              </a:rPr>
              <a:t>Processing a check or money order involves several steps.</a:t>
            </a:r>
          </a:p>
          <a:p>
            <a:pPr marL="228600" indent="-228600" eaLnBrk="1" hangingPunct="1">
              <a:buFontTx/>
              <a:buChar char="•"/>
            </a:pPr>
            <a:r>
              <a:rPr lang="en-US" dirty="0" smtClean="0">
                <a:latin typeface="Arial" charset="0"/>
                <a:ea typeface="ＭＳ Ｐゴシック"/>
                <a:cs typeface="ＭＳ Ｐゴシック"/>
              </a:rPr>
              <a:t>You take the check or money order to your bank or credit union, where you deposit or cash it.</a:t>
            </a:r>
          </a:p>
          <a:p>
            <a:pPr marL="228600" indent="-228600" eaLnBrk="1" hangingPunct="1">
              <a:buFontTx/>
              <a:buChar char="•"/>
            </a:pPr>
            <a:r>
              <a:rPr lang="en-US" dirty="0" smtClean="0">
                <a:latin typeface="Arial" charset="0"/>
                <a:ea typeface="ＭＳ Ｐゴシック"/>
                <a:cs typeface="ＭＳ Ｐゴシック"/>
              </a:rPr>
              <a:t>Your bank or credit union sends it for collection. This may entail sending the physical check or money order or converting it to an electronic transaction – it doesn’t matter for our purposes today.</a:t>
            </a:r>
          </a:p>
          <a:p>
            <a:pPr marL="228600" indent="-228600" eaLnBrk="1" hangingPunct="1">
              <a:buFontTx/>
              <a:buChar char="•"/>
            </a:pPr>
            <a:r>
              <a:rPr lang="en-US" dirty="0" smtClean="0">
                <a:latin typeface="Arial" charset="0"/>
                <a:ea typeface="ＭＳ Ｐゴシック"/>
                <a:cs typeface="ＭＳ Ｐゴシック"/>
              </a:rPr>
              <a:t>It is processed through a Federal Reserve Bank or some other clearinghouse.</a:t>
            </a:r>
          </a:p>
          <a:p>
            <a:pPr marL="228600" indent="-228600" eaLnBrk="1" hangingPunct="1">
              <a:buFontTx/>
              <a:buChar char="•"/>
            </a:pPr>
            <a:r>
              <a:rPr lang="en-US" dirty="0" smtClean="0">
                <a:latin typeface="Arial" charset="0"/>
                <a:ea typeface="ＭＳ Ｐゴシック"/>
                <a:cs typeface="ＭＳ Ｐゴシック"/>
              </a:rPr>
              <a:t>It is presented for payment to the bank or credit union of whoever supposedly issued it.</a:t>
            </a:r>
          </a:p>
          <a:p>
            <a:pPr marL="228600" indent="-228600" eaLnBrk="1" hangingPunct="1">
              <a:buFontTx/>
              <a:buChar char="•"/>
            </a:pPr>
            <a:r>
              <a:rPr lang="en-US" dirty="0" smtClean="0">
                <a:latin typeface="Arial" charset="0"/>
                <a:ea typeface="ＭＳ Ｐゴシック"/>
                <a:cs typeface="ＭＳ Ｐゴシック"/>
              </a:rPr>
              <a:t>It is either “honored” and the amount is sent to your bank or credit union, or it is returned unpaid as counterfeit.</a:t>
            </a:r>
          </a:p>
          <a:p>
            <a:pPr marL="228600" indent="-228600" eaLnBrk="1" hangingPunct="1">
              <a:buFontTx/>
              <a:buChar char="•"/>
            </a:pPr>
            <a:r>
              <a:rPr lang="en-US" dirty="0" smtClean="0">
                <a:latin typeface="Arial" charset="0"/>
                <a:ea typeface="ＭＳ Ｐゴシック"/>
                <a:cs typeface="ＭＳ Ｐゴシック"/>
              </a:rPr>
              <a:t>This process can take several days, and even longer if the routing number on the check or money order does not match the account number and it bounces around in the processing system. </a:t>
            </a:r>
          </a:p>
          <a:p>
            <a:pPr marL="228600" indent="-228600" eaLnBrk="1" hangingPunct="1"/>
            <a:endParaRPr lang="en-US" dirty="0" smtClean="0">
              <a:latin typeface="Arial" charset="0"/>
              <a:ea typeface="ＭＳ Ｐゴシック"/>
              <a:cs typeface="ＭＳ Ｐゴシック"/>
            </a:endParaRPr>
          </a:p>
          <a:p>
            <a:pPr marL="228600" indent="-228600" eaLnBrk="1" hangingPunct="1"/>
            <a:endParaRPr lang="en-US" dirty="0" smtClean="0">
              <a:latin typeface="Arial" charset="0"/>
              <a:ea typeface="ＭＳ Ｐゴシック"/>
              <a:cs typeface="ＭＳ Ｐゴシック"/>
            </a:endParaRPr>
          </a:p>
          <a:p>
            <a:pPr marL="228600" indent="-228600" eaLnBrk="1" hangingPunct="1"/>
            <a:endParaRPr lang="en-US" dirty="0" smtClean="0">
              <a:latin typeface="Arial"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E3809DB8-C7BD-4C4D-A34C-BE6E10C52E1E}" type="slidenum">
              <a:rPr lang="en-US"/>
              <a:pPr/>
              <a:t>8</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Let’s try another question about checks and money orders.</a:t>
            </a:r>
          </a:p>
          <a:p>
            <a:pPr eaLnBrk="1" hangingPunct="1">
              <a:buFontTx/>
              <a:buChar char="•"/>
            </a:pPr>
            <a:r>
              <a:rPr lang="en-US" dirty="0" smtClean="0">
                <a:latin typeface="Arial" charset="0"/>
                <a:ea typeface="ＭＳ Ｐゴシック"/>
                <a:cs typeface="ＭＳ Ｐゴシック"/>
              </a:rPr>
              <a:t>Which is the correct answer?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365B6646-86BE-4891-947B-F8165E2FAFE0}" type="slidenum">
              <a:rPr lang="en-US"/>
              <a:pPr/>
              <a:t>9</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eaLnBrk="1" hangingPunct="1">
              <a:buFontTx/>
              <a:buChar char="•"/>
            </a:pPr>
            <a:r>
              <a:rPr lang="en-US" dirty="0" smtClean="0">
                <a:latin typeface="Arial" charset="0"/>
                <a:ea typeface="ＭＳ Ｐゴシック"/>
                <a:cs typeface="ＭＳ Ｐゴシック"/>
              </a:rPr>
              <a:t>The financial system is based on trust.</a:t>
            </a:r>
          </a:p>
          <a:p>
            <a:pPr eaLnBrk="1" hangingPunct="1">
              <a:buFontTx/>
              <a:buChar char="•"/>
            </a:pPr>
            <a:r>
              <a:rPr lang="en-US" dirty="0" smtClean="0">
                <a:latin typeface="Arial" charset="0"/>
                <a:ea typeface="ＭＳ Ｐゴシック"/>
                <a:cs typeface="ＭＳ Ｐゴシック"/>
              </a:rPr>
              <a:t>Your bank or credit union trusts you and gives you the money even though there is no way to know at that point whether the check or money order is good.</a:t>
            </a:r>
          </a:p>
          <a:p>
            <a:pPr eaLnBrk="1" hangingPunct="1">
              <a:buFontTx/>
              <a:buChar char="•"/>
            </a:pPr>
            <a:r>
              <a:rPr lang="en-US" dirty="0" smtClean="0">
                <a:latin typeface="Arial" charset="0"/>
                <a:ea typeface="ＭＳ Ｐゴシック"/>
                <a:cs typeface="ＭＳ Ｐゴシック"/>
              </a:rPr>
              <a:t>You have to be sure that you can trust the person who gave you the check or money order, because you will be responsible if it’s no good.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56B699BA-12B7-431D-B541-9C5516F4B54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2AA45C50-E2CD-4E3D-A4A8-45B5987DDD4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72C08FD0-02A9-4F24-8CDC-890D28B6D88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91424633-DCCC-4184-87B7-68DF495A1B5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484236A3-2FF3-49E3-9649-758A2D778FB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D97B4B9A-E8E6-45C2-A949-0464668CB3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8" name="Rectangle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DE643EC9-FF2A-4507-9DEE-FB6B4859A1E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4" name="Rectangle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FD1D3C92-D2CE-40B3-826D-2B44CB92D3A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3" name="Rectangle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9372F224-B13E-4F10-A436-A2258C25E3B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65D7287D-A137-4B12-8068-35DB341BBFF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65"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76250"/>
          </a:xfrm>
          <a:prstGeom prst="rect">
            <a:avLst/>
          </a:prstGeom>
        </p:spPr>
        <p:txBody>
          <a:bodyPr/>
          <a:lstStyle>
            <a:lvl1pPr>
              <a:defRPr>
                <a:latin typeface="Arial" pitchFamily="-65"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65" charset="0"/>
              </a:defRPr>
            </a:lvl1pPr>
          </a:lstStyle>
          <a:p>
            <a:pPr>
              <a:defRPr/>
            </a:pPr>
            <a:fld id="{10BDD59E-4984-4EB7-923F-2DC4A1409D1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roject2.pdf"/>
          <p:cNvPicPr>
            <a:picLocks noChangeAspect="1"/>
          </p:cNvPicPr>
          <p:nvPr userDrawn="1"/>
        </p:nvPicPr>
        <p:blipFill>
          <a:blip r:embed="rId13"/>
          <a:srcRect/>
          <a:stretch>
            <a:fillRect/>
          </a:stretch>
        </p:blipFill>
        <p:spPr bwMode="auto">
          <a:xfrm>
            <a:off x="-152400" y="-152400"/>
            <a:ext cx="9398000" cy="71628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1524000" y="3505200"/>
            <a:ext cx="8229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
          <p:cNvSpPr>
            <a:spLocks noGrp="1" noChangeArrowheads="1"/>
          </p:cNvSpPr>
          <p:nvPr>
            <p:ph type="title"/>
          </p:nvPr>
        </p:nvSpPr>
        <p:spPr bwMode="auto">
          <a:xfrm>
            <a:off x="1143000" y="19812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400">
          <a:solidFill>
            <a:schemeClr val="tx2"/>
          </a:solidFill>
          <a:latin typeface="Arial" pitchFamily="-109" charset="0"/>
          <a:ea typeface="ＭＳ Ｐゴシック" pitchFamily="-65" charset="-128"/>
          <a:cs typeface="ＭＳ Ｐゴシック" pitchFamily="-65" charset="-128"/>
        </a:defRPr>
      </a:lvl2pPr>
      <a:lvl3pPr algn="l" rtl="0" eaLnBrk="0" fontAlgn="base" hangingPunct="0">
        <a:spcBef>
          <a:spcPct val="0"/>
        </a:spcBef>
        <a:spcAft>
          <a:spcPct val="0"/>
        </a:spcAft>
        <a:defRPr sz="4400">
          <a:solidFill>
            <a:schemeClr val="tx2"/>
          </a:solidFill>
          <a:latin typeface="Arial" pitchFamily="-109" charset="0"/>
          <a:ea typeface="ＭＳ Ｐゴシック" pitchFamily="-65" charset="-128"/>
          <a:cs typeface="ＭＳ Ｐゴシック" pitchFamily="-65" charset="-128"/>
        </a:defRPr>
      </a:lvl3pPr>
      <a:lvl4pPr algn="l" rtl="0" eaLnBrk="0" fontAlgn="base" hangingPunct="0">
        <a:spcBef>
          <a:spcPct val="0"/>
        </a:spcBef>
        <a:spcAft>
          <a:spcPct val="0"/>
        </a:spcAft>
        <a:defRPr sz="4400">
          <a:solidFill>
            <a:schemeClr val="tx2"/>
          </a:solidFill>
          <a:latin typeface="Arial" pitchFamily="-109" charset="0"/>
          <a:ea typeface="ＭＳ Ｐゴシック" pitchFamily="-65" charset="-128"/>
          <a:cs typeface="ＭＳ Ｐゴシック" pitchFamily="-65" charset="-128"/>
        </a:defRPr>
      </a:lvl4pPr>
      <a:lvl5pPr algn="l" rtl="0" eaLnBrk="0" fontAlgn="base" hangingPunct="0">
        <a:spcBef>
          <a:spcPct val="0"/>
        </a:spcBef>
        <a:spcAft>
          <a:spcPct val="0"/>
        </a:spcAft>
        <a:defRPr sz="4400">
          <a:solidFill>
            <a:schemeClr val="tx2"/>
          </a:solidFill>
          <a:latin typeface="Arial"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onsumerfed.org/fakecheckscams" TargetMode="External"/><Relationship Id="rId7" Type="http://schemas.openxmlformats.org/officeDocument/2006/relationships/hyperlink" Target="http://www.deliveringtrust.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ftc.gov/bcp/consumer.shtm" TargetMode="External"/><Relationship Id="rId5" Type="http://schemas.openxmlformats.org/officeDocument/2006/relationships/hyperlink" Target="http://www.fakechecks.org/" TargetMode="External"/><Relationship Id="rId4" Type="http://schemas.openxmlformats.org/officeDocument/2006/relationships/hyperlink" Target="http://www.frau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algn="ctr" eaLnBrk="1" hangingPunct="1">
              <a:defRPr/>
            </a:pPr>
            <a:r>
              <a:rPr lang="en-US" sz="6000" b="1" dirty="0">
                <a:ln>
                  <a:solidFill>
                    <a:srgbClr val="9C1A08"/>
                  </a:solidFill>
                </a:ln>
                <a:solidFill>
                  <a:srgbClr val="800000"/>
                </a:solidFill>
                <a:latin typeface="Arial Narrow"/>
                <a:cs typeface="Arial Narrow"/>
              </a:rPr>
              <a:t>Don’t Become a Target</a:t>
            </a:r>
          </a:p>
        </p:txBody>
      </p:sp>
      <p:sp>
        <p:nvSpPr>
          <p:cNvPr id="2" name="Rectangle 3"/>
          <p:cNvSpPr>
            <a:spLocks noGrp="1" noChangeArrowheads="1"/>
          </p:cNvSpPr>
          <p:nvPr>
            <p:ph type="subTitle" idx="1"/>
          </p:nvPr>
        </p:nvSpPr>
        <p:spPr>
          <a:xfrm>
            <a:off x="1371600" y="3733800"/>
            <a:ext cx="6400800" cy="1524000"/>
          </a:xfrm>
        </p:spPr>
        <p:txBody>
          <a:bodyPr/>
          <a:lstStyle/>
          <a:p>
            <a:pPr eaLnBrk="1" hangingPunct="1"/>
            <a:r>
              <a:rPr lang="en-US" dirty="0" smtClean="0">
                <a:ea typeface="ＭＳ Ｐゴシック"/>
                <a:cs typeface="ＭＳ Ｐゴシック"/>
              </a:rPr>
              <a:t>Protect Your Money from Fake Check Scams and Other Frauds</a:t>
            </a:r>
          </a:p>
        </p:txBody>
      </p:sp>
      <p:pic>
        <p:nvPicPr>
          <p:cNvPr id="14339" name="Picture 3" descr="PeopleCollageCFA.eps"/>
          <p:cNvPicPr>
            <a:picLocks noChangeAspect="1"/>
          </p:cNvPicPr>
          <p:nvPr/>
        </p:nvPicPr>
        <p:blipFill>
          <a:blip r:embed="rId3"/>
          <a:srcRect/>
          <a:stretch>
            <a:fillRect/>
          </a:stretch>
        </p:blipFill>
        <p:spPr bwMode="auto">
          <a:xfrm>
            <a:off x="3581400" y="4972050"/>
            <a:ext cx="1600200" cy="1200150"/>
          </a:xfrm>
          <a:prstGeom prst="rect">
            <a:avLst/>
          </a:prstGeom>
          <a:noFill/>
          <a:ln w="9525">
            <a:noFill/>
            <a:miter lim="800000"/>
            <a:headEnd/>
            <a:tailEnd/>
          </a:ln>
        </p:spPr>
      </p:pic>
      <p:sp>
        <p:nvSpPr>
          <p:cNvPr id="5" name="TextBox 4"/>
          <p:cNvSpPr txBox="1"/>
          <p:nvPr/>
        </p:nvSpPr>
        <p:spPr>
          <a:xfrm>
            <a:off x="3352800" y="6096000"/>
            <a:ext cx="2209800" cy="276225"/>
          </a:xfrm>
          <a:prstGeom prst="rect">
            <a:avLst/>
          </a:prstGeom>
          <a:noFill/>
        </p:spPr>
        <p:txBody>
          <a:bodyPr>
            <a:spAutoFit/>
          </a:bodyPr>
          <a:lstStyle/>
          <a:p>
            <a:pPr>
              <a:defRPr/>
            </a:pPr>
            <a:r>
              <a:rPr lang="en-US" sz="1800" b="1" baseline="30000" dirty="0">
                <a:solidFill>
                  <a:schemeClr val="tx1">
                    <a:lumMod val="65000"/>
                    <a:lumOff val="35000"/>
                  </a:schemeClr>
                </a:solidFill>
                <a:latin typeface="Arial Narrow"/>
                <a:cs typeface="Arial Narrow"/>
              </a:rPr>
              <a:t>Consumer Federation of America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990600" y="2514600"/>
            <a:ext cx="7162800" cy="3354388"/>
          </a:xfrm>
          <a:prstGeom prst="rect">
            <a:avLst/>
          </a:prstGeom>
          <a:noFill/>
          <a:ln w="9525">
            <a:noFill/>
            <a:miter lim="800000"/>
            <a:headEnd/>
            <a:tailEnd/>
          </a:ln>
        </p:spPr>
        <p:txBody>
          <a:bodyPr>
            <a:spAutoFit/>
          </a:bodyPr>
          <a:lstStyle/>
          <a:p>
            <a:r>
              <a:rPr lang="en-US" sz="2400" dirty="0">
                <a:solidFill>
                  <a:srgbClr val="800000"/>
                </a:solidFill>
                <a:latin typeface="Arial Black" pitchFamily="34" charset="0"/>
              </a:rPr>
              <a:t>What have you got to lose? Plenty!</a:t>
            </a:r>
          </a:p>
          <a:p>
            <a:endParaRPr lang="en-US" dirty="0"/>
          </a:p>
          <a:p>
            <a:r>
              <a:rPr lang="en-US" sz="2000" dirty="0"/>
              <a:t>Victims of fake check scams lose an average of $3,000 </a:t>
            </a:r>
            <a:br>
              <a:rPr lang="en-US" sz="2000" dirty="0"/>
            </a:br>
            <a:r>
              <a:rPr lang="en-US" sz="2000" dirty="0"/>
              <a:t>to $4,000.</a:t>
            </a:r>
          </a:p>
          <a:p>
            <a:endParaRPr lang="en-US" sz="2000" dirty="0"/>
          </a:p>
          <a:p>
            <a:r>
              <a:rPr lang="en-US" sz="2000" dirty="0"/>
              <a:t>Once the counterfeit is discovered, your bank or credit union will deduct the amount of the check or money order from </a:t>
            </a:r>
            <a:br>
              <a:rPr lang="en-US" sz="2000" dirty="0"/>
            </a:br>
            <a:r>
              <a:rPr lang="en-US" sz="2000" dirty="0"/>
              <a:t>your account.</a:t>
            </a:r>
          </a:p>
          <a:p>
            <a:endParaRPr lang="en-US" sz="2000" dirty="0"/>
          </a:p>
          <a:p>
            <a:r>
              <a:rPr lang="en-US" sz="2000" dirty="0"/>
              <a:t>But that’s not all.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838200" y="2286000"/>
            <a:ext cx="8001000" cy="4216400"/>
          </a:xfrm>
          <a:prstGeom prst="rect">
            <a:avLst/>
          </a:prstGeom>
          <a:noFill/>
          <a:ln w="9525">
            <a:noFill/>
            <a:miter lim="800000"/>
            <a:headEnd/>
            <a:tailEnd/>
          </a:ln>
        </p:spPr>
        <p:txBody>
          <a:bodyPr>
            <a:spAutoFit/>
          </a:bodyPr>
          <a:lstStyle/>
          <a:p>
            <a:pPr marL="457200" indent="-457200">
              <a:buFont typeface="Arial"/>
              <a:buChar char="•"/>
              <a:defRPr/>
            </a:pPr>
            <a:r>
              <a:rPr lang="en-US" sz="2000" dirty="0">
                <a:latin typeface="Arial" pitchFamily="-65" charset="0"/>
              </a:rPr>
              <a:t>If there isn’t enough in your account to cover the amount, you could face collection or be sued.</a:t>
            </a:r>
          </a:p>
          <a:p>
            <a:pPr marL="457200" indent="-457200">
              <a:buFont typeface="Arial"/>
              <a:buChar char="•"/>
              <a:defRPr/>
            </a:pPr>
            <a:endParaRPr lang="en-US" sz="2000" dirty="0">
              <a:latin typeface="Arial" pitchFamily="-65" charset="0"/>
            </a:endParaRPr>
          </a:p>
          <a:p>
            <a:pPr marL="457200" indent="-457200">
              <a:buFont typeface="Arial"/>
              <a:buChar char="•"/>
              <a:defRPr/>
            </a:pPr>
            <a:r>
              <a:rPr lang="en-US" sz="2000" dirty="0">
                <a:latin typeface="Arial" pitchFamily="-65" charset="0"/>
              </a:rPr>
              <a:t>Payments you made from your account could bounce when </a:t>
            </a:r>
            <a:r>
              <a:rPr lang="en-US" sz="2000" dirty="0" smtClean="0">
                <a:latin typeface="Arial" pitchFamily="-65" charset="0"/>
              </a:rPr>
              <a:t>the </a:t>
            </a:r>
            <a:r>
              <a:rPr lang="en-US" sz="2000" dirty="0">
                <a:latin typeface="Arial" pitchFamily="-65" charset="0"/>
              </a:rPr>
              <a:t>amount of the check or money order is deducted.</a:t>
            </a:r>
          </a:p>
          <a:p>
            <a:pPr marL="457200" indent="-457200">
              <a:buFont typeface="Arial"/>
              <a:buChar char="•"/>
              <a:defRPr/>
            </a:pPr>
            <a:endParaRPr lang="en-US" sz="2000" dirty="0">
              <a:latin typeface="Arial" pitchFamily="-65" charset="0"/>
            </a:endParaRPr>
          </a:p>
          <a:p>
            <a:pPr marL="457200" indent="-457200">
              <a:buFont typeface="Arial"/>
              <a:buChar char="•"/>
              <a:defRPr/>
            </a:pPr>
            <a:r>
              <a:rPr lang="en-US" sz="2000" dirty="0">
                <a:latin typeface="Arial" pitchFamily="-65" charset="0"/>
              </a:rPr>
              <a:t>Your account may be frozen or closed.</a:t>
            </a:r>
          </a:p>
          <a:p>
            <a:pPr marL="457200" indent="-457200">
              <a:buFont typeface="Arial"/>
              <a:buChar char="•"/>
              <a:defRPr/>
            </a:pPr>
            <a:endParaRPr lang="en-US" sz="2000" dirty="0">
              <a:latin typeface="Arial" pitchFamily="-65" charset="0"/>
            </a:endParaRPr>
          </a:p>
          <a:p>
            <a:pPr marL="457200" indent="-457200">
              <a:buFont typeface="Arial"/>
              <a:buChar char="•"/>
              <a:defRPr/>
            </a:pPr>
            <a:r>
              <a:rPr lang="en-US" sz="2000" dirty="0">
                <a:latin typeface="Arial" pitchFamily="-65" charset="0"/>
              </a:rPr>
              <a:t>You could be reported to a database of checking account abusers, making it difficult to open another account.</a:t>
            </a:r>
          </a:p>
          <a:p>
            <a:pPr marL="457200" indent="-457200">
              <a:buFont typeface="Arial"/>
              <a:buChar char="•"/>
              <a:defRPr/>
            </a:pPr>
            <a:endParaRPr lang="en-US" sz="2000" dirty="0">
              <a:latin typeface="Arial" pitchFamily="-65" charset="0"/>
            </a:endParaRPr>
          </a:p>
          <a:p>
            <a:pPr marL="457200" indent="-457200">
              <a:buFont typeface="Arial"/>
              <a:buChar char="•"/>
              <a:defRPr/>
            </a:pPr>
            <a:r>
              <a:rPr lang="en-US" sz="2000" dirty="0">
                <a:latin typeface="Arial" pitchFamily="-65" charset="0"/>
              </a:rPr>
              <a:t>Some victims are even charged with check fraud.</a:t>
            </a:r>
          </a:p>
          <a:p>
            <a:pPr>
              <a:defRPr/>
            </a:pPr>
            <a:endParaRPr lang="en-US" dirty="0">
              <a:latin typeface="Arial"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18">
                                            <p:txEl>
                                              <p:pRg st="2" end="2"/>
                                            </p:txEl>
                                          </p:spTgt>
                                        </p:tgtEl>
                                        <p:attrNameLst>
                                          <p:attrName>style.visibility</p:attrName>
                                        </p:attrNameLst>
                                      </p:cBhvr>
                                      <p:to>
                                        <p:strVal val="visible"/>
                                      </p:to>
                                    </p:set>
                                    <p:anim calcmode="lin" valueType="num">
                                      <p:cBhvr additive="base">
                                        <p:cTn id="7" dur="500" fill="hold"/>
                                        <p:tgtEl>
                                          <p:spTgt spid="3481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818">
                                            <p:txEl>
                                              <p:pRg st="4" end="4"/>
                                            </p:txEl>
                                          </p:spTgt>
                                        </p:tgtEl>
                                        <p:attrNameLst>
                                          <p:attrName>style.visibility</p:attrName>
                                        </p:attrNameLst>
                                      </p:cBhvr>
                                      <p:to>
                                        <p:strVal val="visible"/>
                                      </p:to>
                                    </p:set>
                                    <p:anim calcmode="lin" valueType="num">
                                      <p:cBhvr additive="base">
                                        <p:cTn id="13" dur="500" fill="hold"/>
                                        <p:tgtEl>
                                          <p:spTgt spid="3481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818">
                                            <p:txEl>
                                              <p:pRg st="6" end="6"/>
                                            </p:txEl>
                                          </p:spTgt>
                                        </p:tgtEl>
                                        <p:attrNameLst>
                                          <p:attrName>style.visibility</p:attrName>
                                        </p:attrNameLst>
                                      </p:cBhvr>
                                      <p:to>
                                        <p:strVal val="visible"/>
                                      </p:to>
                                    </p:set>
                                    <p:anim calcmode="lin" valueType="num">
                                      <p:cBhvr additive="base">
                                        <p:cTn id="19" dur="500" fill="hold"/>
                                        <p:tgtEl>
                                          <p:spTgt spid="34818">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818">
                                            <p:txEl>
                                              <p:pRg st="8" end="8"/>
                                            </p:txEl>
                                          </p:spTgt>
                                        </p:tgtEl>
                                        <p:attrNameLst>
                                          <p:attrName>style.visibility</p:attrName>
                                        </p:attrNameLst>
                                      </p:cBhvr>
                                      <p:to>
                                        <p:strVal val="visible"/>
                                      </p:to>
                                    </p:set>
                                    <p:anim calcmode="lin" valueType="num">
                                      <p:cBhvr additive="base">
                                        <p:cTn id="25" dur="500" fill="hold"/>
                                        <p:tgtEl>
                                          <p:spTgt spid="34818">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914400" y="2209800"/>
            <a:ext cx="7620000" cy="3908425"/>
          </a:xfrm>
          <a:prstGeom prst="rect">
            <a:avLst/>
          </a:prstGeom>
          <a:noFill/>
          <a:ln w="9525">
            <a:noFill/>
            <a:miter lim="800000"/>
            <a:headEnd/>
            <a:tailEnd/>
          </a:ln>
        </p:spPr>
        <p:txBody>
          <a:bodyPr>
            <a:spAutoFit/>
          </a:bodyPr>
          <a:lstStyle/>
          <a:p>
            <a:r>
              <a:rPr lang="en-US" sz="2400" dirty="0">
                <a:solidFill>
                  <a:srgbClr val="800000"/>
                </a:solidFill>
                <a:latin typeface="Arial Black" pitchFamily="34" charset="0"/>
              </a:rPr>
              <a:t>What if you cashed the check or money order at a check cashing service or a store?</a:t>
            </a:r>
          </a:p>
          <a:p>
            <a:endParaRPr lang="en-US" sz="2000" dirty="0"/>
          </a:p>
          <a:p>
            <a:r>
              <a:rPr lang="en-US" sz="2000" dirty="0"/>
              <a:t>You’ll have to repay the money, and if you can’t you may face </a:t>
            </a:r>
            <a:br>
              <a:rPr lang="en-US" sz="2000" dirty="0"/>
            </a:br>
            <a:r>
              <a:rPr lang="en-US" sz="2000" dirty="0"/>
              <a:t>legal action.</a:t>
            </a:r>
          </a:p>
          <a:p>
            <a:endParaRPr lang="en-US" sz="2000" dirty="0"/>
          </a:p>
          <a:p>
            <a:r>
              <a:rPr lang="en-US" sz="2000" dirty="0"/>
              <a:t>If you think you are a fake check victim, try to resolve the problem immediately with the bank, credit union, or check-casher.</a:t>
            </a:r>
          </a:p>
          <a:p>
            <a:endParaRPr lang="en-US" sz="2000" dirty="0"/>
          </a:p>
          <a:p>
            <a:r>
              <a:rPr lang="en-US" sz="2000" dirty="0"/>
              <a:t>It may be possible to avoid having your account closed or being reported as an account abuser.</a:t>
            </a:r>
          </a:p>
          <a:p>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685800" y="1981200"/>
            <a:ext cx="7961313" cy="1431925"/>
          </a:xfrm>
          <a:prstGeom prst="rect">
            <a:avLst/>
          </a:prstGeom>
          <a:noFill/>
          <a:ln w="9525">
            <a:noFill/>
            <a:miter lim="800000"/>
            <a:headEnd/>
            <a:tailEnd/>
          </a:ln>
          <a:effectLst/>
        </p:spPr>
        <p:txBody>
          <a:bodyPr>
            <a:spAutoFit/>
          </a:bodyPr>
          <a:lstStyle/>
          <a:p>
            <a:r>
              <a:rPr lang="en-US" sz="2400" b="1" dirty="0">
                <a:solidFill>
                  <a:srgbClr val="800000"/>
                </a:solidFill>
                <a:latin typeface="Arial Black" pitchFamily="34" charset="0"/>
              </a:rPr>
              <a:t>How can you protect yourself?</a:t>
            </a:r>
          </a:p>
          <a:p>
            <a:endParaRPr lang="en-US" sz="2400" b="1" dirty="0"/>
          </a:p>
          <a:p>
            <a:r>
              <a:rPr lang="en-US" sz="2000" dirty="0"/>
              <a:t>You can’t detect phony checks or money orders by looking at them.</a:t>
            </a:r>
          </a:p>
          <a:p>
            <a:r>
              <a:rPr lang="en-US" sz="2000" dirty="0"/>
              <a:t>These counterfeits are so realistic, even tellers can be fooled!</a:t>
            </a:r>
            <a:r>
              <a:rPr lang="en-US" sz="2000" b="1" dirty="0"/>
              <a:t>      </a:t>
            </a:r>
          </a:p>
        </p:txBody>
      </p:sp>
      <p:pic>
        <p:nvPicPr>
          <p:cNvPr id="5" name="Picture 4" descr="fake check example 3.jpg"/>
          <p:cNvPicPr>
            <a:picLocks noChangeAspect="1"/>
          </p:cNvPicPr>
          <p:nvPr/>
        </p:nvPicPr>
        <p:blipFill>
          <a:blip r:embed="rId3"/>
          <a:stretch>
            <a:fillRect/>
          </a:stretch>
        </p:blipFill>
        <p:spPr>
          <a:xfrm>
            <a:off x="699516" y="3505200"/>
            <a:ext cx="7744968" cy="2895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914400" y="2514600"/>
            <a:ext cx="7848600" cy="3232150"/>
          </a:xfrm>
          <a:prstGeom prst="rect">
            <a:avLst/>
          </a:prstGeom>
          <a:noFill/>
          <a:ln w="9525">
            <a:noFill/>
            <a:miter lim="800000"/>
            <a:headEnd/>
            <a:tailEnd/>
          </a:ln>
        </p:spPr>
        <p:txBody>
          <a:bodyPr>
            <a:spAutoFit/>
          </a:bodyPr>
          <a:lstStyle/>
          <a:p>
            <a:r>
              <a:rPr lang="en-US" sz="2400" dirty="0">
                <a:solidFill>
                  <a:srgbClr val="800000"/>
                </a:solidFill>
                <a:latin typeface="Arial Black" pitchFamily="34" charset="0"/>
              </a:rPr>
              <a:t>How can you protect yourself?</a:t>
            </a:r>
          </a:p>
          <a:p>
            <a:endParaRPr lang="en-US" sz="2000" dirty="0"/>
          </a:p>
          <a:p>
            <a:r>
              <a:rPr lang="en-US" sz="2000" dirty="0"/>
              <a:t>The best way to protect yourself is to remember that there is no legitimate reason why anyone would give you a check or money order and ask you to send money anywhere in return.</a:t>
            </a:r>
          </a:p>
          <a:p>
            <a:endParaRPr lang="en-US" sz="2000" dirty="0"/>
          </a:p>
          <a:p>
            <a:r>
              <a:rPr lang="en-US" sz="2000" dirty="0"/>
              <a:t>If that’s the deal, it’s a scam.</a:t>
            </a:r>
          </a:p>
          <a:p>
            <a:endParaRPr lang="en-US" sz="3200" dirty="0"/>
          </a:p>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913">
                                            <p:txEl>
                                              <p:pRg st="2" end="2"/>
                                            </p:txEl>
                                          </p:spTgt>
                                        </p:tgtEl>
                                        <p:attrNameLst>
                                          <p:attrName>style.visibility</p:attrName>
                                        </p:attrNameLst>
                                      </p:cBhvr>
                                      <p:to>
                                        <p:strVal val="visible"/>
                                      </p:to>
                                    </p:set>
                                    <p:animEffect transition="in" filter="wipe(up)">
                                      <p:cBhvr>
                                        <p:cTn id="7" dur="500"/>
                                        <p:tgtEl>
                                          <p:spTgt spid="389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913">
                                            <p:txEl>
                                              <p:pRg st="4" end="4"/>
                                            </p:txEl>
                                          </p:spTgt>
                                        </p:tgtEl>
                                        <p:attrNameLst>
                                          <p:attrName>style.visibility</p:attrName>
                                        </p:attrNameLst>
                                      </p:cBhvr>
                                      <p:to>
                                        <p:strVal val="visible"/>
                                      </p:to>
                                    </p:set>
                                    <p:animEffect transition="in" filter="wipe(up)">
                                      <p:cBhvr>
                                        <p:cTn id="12" dur="500"/>
                                        <p:tgtEl>
                                          <p:spTgt spid="389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4"/>
          <p:cNvSpPr txBox="1">
            <a:spLocks noChangeArrowheads="1"/>
          </p:cNvSpPr>
          <p:nvPr/>
        </p:nvSpPr>
        <p:spPr bwMode="auto">
          <a:xfrm>
            <a:off x="838200" y="2133600"/>
            <a:ext cx="7848600" cy="4216400"/>
          </a:xfrm>
          <a:prstGeom prst="rect">
            <a:avLst/>
          </a:prstGeom>
          <a:noFill/>
          <a:ln w="9525">
            <a:noFill/>
            <a:miter lim="800000"/>
            <a:headEnd/>
            <a:tailEnd/>
          </a:ln>
        </p:spPr>
        <p:txBody>
          <a:bodyPr>
            <a:spAutoFit/>
          </a:bodyPr>
          <a:lstStyle/>
          <a:p>
            <a:r>
              <a:rPr lang="en-US" sz="2400" dirty="0">
                <a:solidFill>
                  <a:srgbClr val="800000"/>
                </a:solidFill>
                <a:latin typeface="Arial Black" pitchFamily="34" charset="0"/>
              </a:rPr>
              <a:t>But it’s also important to know that there are similar scams that don’t use fake checks:</a:t>
            </a:r>
          </a:p>
          <a:p>
            <a:pPr>
              <a:buFont typeface="Arial" charset="0"/>
              <a:buChar char="•"/>
            </a:pPr>
            <a:r>
              <a:rPr lang="en-US" sz="2000" dirty="0"/>
              <a:t>   Phony sweepstakes, lotteries and grants</a:t>
            </a:r>
          </a:p>
          <a:p>
            <a:pPr>
              <a:buFont typeface="Arial" charset="0"/>
              <a:buChar char="•"/>
            </a:pPr>
            <a:r>
              <a:rPr lang="en-US" sz="2000" dirty="0"/>
              <a:t>   Work-at-home schemes</a:t>
            </a:r>
          </a:p>
          <a:p>
            <a:pPr>
              <a:buFont typeface="Arial" charset="0"/>
              <a:buChar char="•"/>
            </a:pPr>
            <a:r>
              <a:rPr lang="en-US" sz="2000" dirty="0"/>
              <a:t>   Foreign business deals</a:t>
            </a:r>
          </a:p>
          <a:p>
            <a:pPr>
              <a:buFont typeface="Arial" charset="0"/>
              <a:buChar char="•"/>
            </a:pPr>
            <a:r>
              <a:rPr lang="en-US" sz="2000" dirty="0"/>
              <a:t>   Sweetheart swindles</a:t>
            </a:r>
          </a:p>
          <a:p>
            <a:endParaRPr lang="en-US" sz="2000" dirty="0"/>
          </a:p>
          <a:p>
            <a:r>
              <a:rPr lang="en-US" sz="2000" dirty="0"/>
              <a:t>Sometimes the crooks simply ask you to send money to get what they have falsely promised.</a:t>
            </a:r>
          </a:p>
          <a:p>
            <a:endParaRPr lang="en-US" sz="2000" dirty="0"/>
          </a:p>
          <a:p>
            <a:r>
              <a:rPr lang="en-US" sz="2000" dirty="0"/>
              <a:t>Using realistic-looking checks or money orders just helps to make their stories more convincing. </a:t>
            </a:r>
            <a:br>
              <a:rPr lang="en-US" sz="2000" dirty="0"/>
            </a:b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61">
                                            <p:txEl>
                                              <p:pRg st="1" end="1"/>
                                            </p:txEl>
                                          </p:spTgt>
                                        </p:tgtEl>
                                        <p:attrNameLst>
                                          <p:attrName>style.visibility</p:attrName>
                                        </p:attrNameLst>
                                      </p:cBhvr>
                                      <p:to>
                                        <p:strVal val="visible"/>
                                      </p:to>
                                    </p:set>
                                    <p:anim calcmode="lin" valueType="num">
                                      <p:cBhvr additive="base">
                                        <p:cTn id="7" dur="500" fill="hold"/>
                                        <p:tgtEl>
                                          <p:spTgt spid="4096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61">
                                            <p:txEl>
                                              <p:pRg st="2" end="2"/>
                                            </p:txEl>
                                          </p:spTgt>
                                        </p:tgtEl>
                                        <p:attrNameLst>
                                          <p:attrName>style.visibility</p:attrName>
                                        </p:attrNameLst>
                                      </p:cBhvr>
                                      <p:to>
                                        <p:strVal val="visible"/>
                                      </p:to>
                                    </p:set>
                                    <p:anim calcmode="lin" valueType="num">
                                      <p:cBhvr additive="base">
                                        <p:cTn id="13" dur="500" fill="hold"/>
                                        <p:tgtEl>
                                          <p:spTgt spid="4096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961">
                                            <p:txEl>
                                              <p:pRg st="3" end="3"/>
                                            </p:txEl>
                                          </p:spTgt>
                                        </p:tgtEl>
                                        <p:attrNameLst>
                                          <p:attrName>style.visibility</p:attrName>
                                        </p:attrNameLst>
                                      </p:cBhvr>
                                      <p:to>
                                        <p:strVal val="visible"/>
                                      </p:to>
                                    </p:set>
                                    <p:anim calcmode="lin" valueType="num">
                                      <p:cBhvr additive="base">
                                        <p:cTn id="19" dur="500" fill="hold"/>
                                        <p:tgtEl>
                                          <p:spTgt spid="4096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961">
                                            <p:txEl>
                                              <p:pRg st="4" end="4"/>
                                            </p:txEl>
                                          </p:spTgt>
                                        </p:tgtEl>
                                        <p:attrNameLst>
                                          <p:attrName>style.visibility</p:attrName>
                                        </p:attrNameLst>
                                      </p:cBhvr>
                                      <p:to>
                                        <p:strVal val="visible"/>
                                      </p:to>
                                    </p:set>
                                    <p:anim calcmode="lin" valueType="num">
                                      <p:cBhvr additive="base">
                                        <p:cTn id="25" dur="500" fill="hold"/>
                                        <p:tgtEl>
                                          <p:spTgt spid="4096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0961">
                                            <p:txEl>
                                              <p:pRg st="6" end="6"/>
                                            </p:txEl>
                                          </p:spTgt>
                                        </p:tgtEl>
                                        <p:attrNameLst>
                                          <p:attrName>style.visibility</p:attrName>
                                        </p:attrNameLst>
                                      </p:cBhvr>
                                      <p:to>
                                        <p:strVal val="visible"/>
                                      </p:to>
                                    </p:set>
                                    <p:animEffect transition="in" filter="wipe(up)">
                                      <p:cBhvr>
                                        <p:cTn id="31" dur="500"/>
                                        <p:tgtEl>
                                          <p:spTgt spid="4096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0961">
                                            <p:txEl>
                                              <p:pRg st="8" end="8"/>
                                            </p:txEl>
                                          </p:spTgt>
                                        </p:tgtEl>
                                        <p:attrNameLst>
                                          <p:attrName>style.visibility</p:attrName>
                                        </p:attrNameLst>
                                      </p:cBhvr>
                                      <p:to>
                                        <p:strVal val="visible"/>
                                      </p:to>
                                    </p:set>
                                    <p:animEffect transition="in" filter="wipe(up)">
                                      <p:cBhvr>
                                        <p:cTn id="36" dur="500"/>
                                        <p:tgtEl>
                                          <p:spTgt spid="409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762000" y="2209800"/>
            <a:ext cx="7924800" cy="2000250"/>
          </a:xfrm>
          <a:prstGeom prst="rect">
            <a:avLst/>
          </a:prstGeom>
          <a:noFill/>
          <a:ln w="9525">
            <a:noFill/>
            <a:miter lim="800000"/>
            <a:headEnd/>
            <a:tailEnd/>
          </a:ln>
        </p:spPr>
        <p:txBody>
          <a:bodyPr>
            <a:spAutoFit/>
          </a:bodyPr>
          <a:lstStyle/>
          <a:p>
            <a:r>
              <a:rPr lang="en-US" sz="2400" dirty="0">
                <a:solidFill>
                  <a:srgbClr val="800000"/>
                </a:solidFill>
                <a:latin typeface="Arial Black" pitchFamily="34" charset="0"/>
              </a:rPr>
              <a:t>So what should you know to detect fraud?</a:t>
            </a:r>
          </a:p>
          <a:p>
            <a:endParaRPr lang="en-US" sz="2000" dirty="0"/>
          </a:p>
          <a:p>
            <a:r>
              <a:rPr lang="en-US" sz="2000" dirty="0">
                <a:latin typeface="Arial Black" pitchFamily="34" charset="0"/>
              </a:rPr>
              <a:t>Sweepstakes and lotteries</a:t>
            </a:r>
          </a:p>
          <a:p>
            <a:pPr>
              <a:buFont typeface="Arial" charset="0"/>
              <a:buChar char="•"/>
            </a:pPr>
            <a:r>
              <a:rPr lang="en-US" sz="2000" dirty="0"/>
              <a:t>  Winners are not notified by regular mail or email.</a:t>
            </a:r>
          </a:p>
          <a:p>
            <a:pPr>
              <a:buFont typeface="Arial" charset="0"/>
              <a:buChar char="•"/>
            </a:pPr>
            <a:r>
              <a:rPr lang="en-US" sz="2000" dirty="0"/>
              <a:t>  Winners are never asked to pay to claim a prize.</a:t>
            </a:r>
          </a:p>
          <a:p>
            <a:pPr>
              <a:buFont typeface="Arial" charset="0"/>
              <a:buChar char="•"/>
            </a:pPr>
            <a:r>
              <a:rPr lang="en-US" sz="2000" dirty="0"/>
              <a:t>  Winners pay the taxes directly to the government.</a:t>
            </a:r>
          </a:p>
        </p:txBody>
      </p:sp>
      <p:sp>
        <p:nvSpPr>
          <p:cNvPr id="43010" name="Text Box 5"/>
          <p:cNvSpPr txBox="1">
            <a:spLocks noChangeArrowheads="1"/>
          </p:cNvSpPr>
          <p:nvPr/>
        </p:nvSpPr>
        <p:spPr bwMode="auto">
          <a:xfrm>
            <a:off x="762000" y="4343400"/>
            <a:ext cx="7924800" cy="2246313"/>
          </a:xfrm>
          <a:prstGeom prst="rect">
            <a:avLst/>
          </a:prstGeom>
          <a:noFill/>
          <a:ln w="9525">
            <a:noFill/>
            <a:miter lim="800000"/>
            <a:headEnd/>
            <a:tailEnd/>
          </a:ln>
        </p:spPr>
        <p:txBody>
          <a:bodyPr>
            <a:spAutoFit/>
          </a:bodyPr>
          <a:lstStyle/>
          <a:p>
            <a:r>
              <a:rPr lang="en-US" sz="2000" dirty="0">
                <a:latin typeface="Arial Black" pitchFamily="34" charset="0"/>
              </a:rPr>
              <a:t>Grants</a:t>
            </a:r>
          </a:p>
          <a:p>
            <a:pPr>
              <a:buFont typeface="Arial" charset="0"/>
              <a:buChar char="•"/>
            </a:pPr>
            <a:r>
              <a:rPr lang="en-US" sz="2000" dirty="0"/>
              <a:t>  The government and foundations don’t just hand out “free” money.</a:t>
            </a:r>
          </a:p>
          <a:p>
            <a:pPr>
              <a:buFont typeface="Arial" charset="0"/>
              <a:buChar char="•"/>
            </a:pPr>
            <a:r>
              <a:rPr lang="en-US" sz="2000" dirty="0"/>
              <a:t>  Grants are mainly provided to agencies and organizations for  </a:t>
            </a:r>
            <a:br>
              <a:rPr lang="en-US" sz="2000" dirty="0"/>
            </a:br>
            <a:r>
              <a:rPr lang="en-US" sz="2000" dirty="0"/>
              <a:t>   specific projects.</a:t>
            </a:r>
          </a:p>
          <a:p>
            <a:pPr>
              <a:buFont typeface="Arial" charset="0"/>
              <a:buChar char="•"/>
            </a:pPr>
            <a:r>
              <a:rPr lang="en-US" sz="2000" dirty="0"/>
              <a:t>  Grants are usually based on extensive applications.</a:t>
            </a:r>
          </a:p>
          <a:p>
            <a:pPr>
              <a:buFontTx/>
              <a:buChar char="•"/>
            </a:pPr>
            <a:endParaRPr lang="en-US" sz="2000" dirty="0"/>
          </a:p>
          <a:p>
            <a:pPr>
              <a:buFontTx/>
              <a:buChar cha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009">
                                            <p:txEl>
                                              <p:pRg st="2" end="2"/>
                                            </p:txEl>
                                          </p:spTgt>
                                        </p:tgtEl>
                                        <p:attrNameLst>
                                          <p:attrName>style.visibility</p:attrName>
                                        </p:attrNameLst>
                                      </p:cBhvr>
                                      <p:to>
                                        <p:strVal val="visible"/>
                                      </p:to>
                                    </p:set>
                                    <p:anim calcmode="lin" valueType="num">
                                      <p:cBhvr additive="base">
                                        <p:cTn id="7" dur="500" fill="hold"/>
                                        <p:tgtEl>
                                          <p:spTgt spid="4300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0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009">
                                            <p:txEl>
                                              <p:pRg st="3" end="3"/>
                                            </p:txEl>
                                          </p:spTgt>
                                        </p:tgtEl>
                                        <p:attrNameLst>
                                          <p:attrName>style.visibility</p:attrName>
                                        </p:attrNameLst>
                                      </p:cBhvr>
                                      <p:to>
                                        <p:strVal val="visible"/>
                                      </p:to>
                                    </p:set>
                                    <p:anim calcmode="lin" valueType="num">
                                      <p:cBhvr additive="base">
                                        <p:cTn id="11" dur="500" fill="hold"/>
                                        <p:tgtEl>
                                          <p:spTgt spid="43009">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009">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3009">
                                            <p:txEl>
                                              <p:pRg st="4" end="4"/>
                                            </p:txEl>
                                          </p:spTgt>
                                        </p:tgtEl>
                                        <p:attrNameLst>
                                          <p:attrName>style.visibility</p:attrName>
                                        </p:attrNameLst>
                                      </p:cBhvr>
                                      <p:to>
                                        <p:strVal val="visible"/>
                                      </p:to>
                                    </p:set>
                                    <p:anim calcmode="lin" valueType="num">
                                      <p:cBhvr additive="base">
                                        <p:cTn id="15" dur="500" fill="hold"/>
                                        <p:tgtEl>
                                          <p:spTgt spid="4300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3009">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3009">
                                            <p:txEl>
                                              <p:pRg st="5" end="5"/>
                                            </p:txEl>
                                          </p:spTgt>
                                        </p:tgtEl>
                                        <p:attrNameLst>
                                          <p:attrName>style.visibility</p:attrName>
                                        </p:attrNameLst>
                                      </p:cBhvr>
                                      <p:to>
                                        <p:strVal val="visible"/>
                                      </p:to>
                                    </p:set>
                                    <p:anim calcmode="lin" valueType="num">
                                      <p:cBhvr additive="base">
                                        <p:cTn id="19" dur="500" fill="hold"/>
                                        <p:tgtEl>
                                          <p:spTgt spid="4300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0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010">
                                            <p:txEl>
                                              <p:pRg st="0" end="0"/>
                                            </p:txEl>
                                          </p:spTgt>
                                        </p:tgtEl>
                                        <p:attrNameLst>
                                          <p:attrName>style.visibility</p:attrName>
                                        </p:attrNameLst>
                                      </p:cBhvr>
                                      <p:to>
                                        <p:strVal val="visible"/>
                                      </p:to>
                                    </p:set>
                                    <p:anim calcmode="lin" valueType="num">
                                      <p:cBhvr additive="base">
                                        <p:cTn id="25" dur="500" fill="hold"/>
                                        <p:tgtEl>
                                          <p:spTgt spid="430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0">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3010">
                                            <p:txEl>
                                              <p:pRg st="1" end="1"/>
                                            </p:txEl>
                                          </p:spTgt>
                                        </p:tgtEl>
                                        <p:attrNameLst>
                                          <p:attrName>style.visibility</p:attrName>
                                        </p:attrNameLst>
                                      </p:cBhvr>
                                      <p:to>
                                        <p:strVal val="visible"/>
                                      </p:to>
                                    </p:set>
                                    <p:anim calcmode="lin" valueType="num">
                                      <p:cBhvr additive="base">
                                        <p:cTn id="29" dur="500" fill="hold"/>
                                        <p:tgtEl>
                                          <p:spTgt spid="43010">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3010">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3010">
                                            <p:txEl>
                                              <p:pRg st="2" end="2"/>
                                            </p:txEl>
                                          </p:spTgt>
                                        </p:tgtEl>
                                        <p:attrNameLst>
                                          <p:attrName>style.visibility</p:attrName>
                                        </p:attrNameLst>
                                      </p:cBhvr>
                                      <p:to>
                                        <p:strVal val="visible"/>
                                      </p:to>
                                    </p:set>
                                    <p:anim calcmode="lin" valueType="num">
                                      <p:cBhvr additive="base">
                                        <p:cTn id="33" dur="500" fill="hold"/>
                                        <p:tgtEl>
                                          <p:spTgt spid="43010">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3010">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43010">
                                            <p:txEl>
                                              <p:pRg st="3" end="3"/>
                                            </p:txEl>
                                          </p:spTgt>
                                        </p:tgtEl>
                                        <p:attrNameLst>
                                          <p:attrName>style.visibility</p:attrName>
                                        </p:attrNameLst>
                                      </p:cBhvr>
                                      <p:to>
                                        <p:strVal val="visible"/>
                                      </p:to>
                                    </p:set>
                                    <p:anim calcmode="lin" valueType="num">
                                      <p:cBhvr additive="base">
                                        <p:cTn id="37" dur="500" fill="hold"/>
                                        <p:tgtEl>
                                          <p:spTgt spid="43010">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838200" y="2057400"/>
            <a:ext cx="8077200" cy="1920875"/>
          </a:xfrm>
          <a:prstGeom prst="rect">
            <a:avLst/>
          </a:prstGeom>
          <a:noFill/>
          <a:ln w="9525">
            <a:noFill/>
            <a:miter lim="800000"/>
            <a:headEnd/>
            <a:tailEnd/>
          </a:ln>
        </p:spPr>
        <p:txBody>
          <a:bodyPr>
            <a:spAutoFit/>
          </a:bodyPr>
          <a:lstStyle/>
          <a:p>
            <a:r>
              <a:rPr lang="en-US" sz="2000" dirty="0">
                <a:latin typeface="Arial Black" pitchFamily="34" charset="0"/>
              </a:rPr>
              <a:t>Foreign Business Deals</a:t>
            </a:r>
          </a:p>
          <a:p>
            <a:pPr>
              <a:buFont typeface="Arial" charset="0"/>
              <a:buChar char="•"/>
            </a:pPr>
            <a:r>
              <a:rPr lang="en-US" sz="2000" dirty="0"/>
              <a:t>  Legitimate foreign companies or agencies don’t contact individuals</a:t>
            </a:r>
            <a:br>
              <a:rPr lang="en-US" sz="2000" dirty="0"/>
            </a:br>
            <a:r>
              <a:rPr lang="en-US" sz="2000" dirty="0"/>
              <a:t>   unexpectedly offering deals.</a:t>
            </a:r>
          </a:p>
          <a:p>
            <a:pPr>
              <a:buFont typeface="Arial" charset="0"/>
              <a:buChar char="•"/>
            </a:pPr>
            <a:r>
              <a:rPr lang="en-US" sz="2000" dirty="0"/>
              <a:t>  None of the stories about fortunes or big profits are ever true.</a:t>
            </a:r>
          </a:p>
          <a:p>
            <a:pPr>
              <a:buFont typeface="Arial" charset="0"/>
              <a:buChar char="•"/>
            </a:pPr>
            <a:r>
              <a:rPr lang="en-US" sz="2000" dirty="0"/>
              <a:t>  These crooks just want to steal your money and sometimes your</a:t>
            </a:r>
            <a:br>
              <a:rPr lang="en-US" sz="2000" dirty="0"/>
            </a:br>
            <a:r>
              <a:rPr lang="en-US" sz="2000" dirty="0"/>
              <a:t>   personal </a:t>
            </a:r>
            <a:r>
              <a:rPr lang="en-US" sz="2000" dirty="0" smtClean="0"/>
              <a:t>information such as your bank account number, too</a:t>
            </a:r>
            <a:r>
              <a:rPr lang="en-US" sz="2000" dirty="0"/>
              <a:t>. </a:t>
            </a:r>
          </a:p>
        </p:txBody>
      </p:sp>
      <p:sp>
        <p:nvSpPr>
          <p:cNvPr id="45058" name="Text Box 5"/>
          <p:cNvSpPr txBox="1">
            <a:spLocks noChangeArrowheads="1"/>
          </p:cNvSpPr>
          <p:nvPr/>
        </p:nvSpPr>
        <p:spPr bwMode="auto">
          <a:xfrm>
            <a:off x="838200" y="4191000"/>
            <a:ext cx="8077200" cy="2225675"/>
          </a:xfrm>
          <a:prstGeom prst="rect">
            <a:avLst/>
          </a:prstGeom>
          <a:noFill/>
          <a:ln w="9525">
            <a:noFill/>
            <a:miter lim="800000"/>
            <a:headEnd/>
            <a:tailEnd/>
          </a:ln>
        </p:spPr>
        <p:txBody>
          <a:bodyPr>
            <a:spAutoFit/>
          </a:bodyPr>
          <a:lstStyle/>
          <a:p>
            <a:r>
              <a:rPr lang="en-US" sz="2000" dirty="0">
                <a:latin typeface="Arial Black" pitchFamily="34" charset="0"/>
              </a:rPr>
              <a:t>Work-at-Home Schemes</a:t>
            </a:r>
          </a:p>
          <a:p>
            <a:pPr>
              <a:buFont typeface="Arial" charset="0"/>
              <a:buChar char="•"/>
            </a:pPr>
            <a:r>
              <a:rPr lang="en-US" sz="2000" dirty="0"/>
              <a:t>  Legitimate foreign companies don’t need to hire individuals in the </a:t>
            </a:r>
            <a:br>
              <a:rPr lang="en-US" sz="2000" dirty="0"/>
            </a:br>
            <a:r>
              <a:rPr lang="en-US" sz="2000" dirty="0"/>
              <a:t>   U.S. to receive their payments.</a:t>
            </a:r>
          </a:p>
          <a:p>
            <a:pPr>
              <a:buFont typeface="Arial" charset="0"/>
              <a:buChar char="•"/>
            </a:pPr>
            <a:r>
              <a:rPr lang="en-US" sz="2000" dirty="0"/>
              <a:t>  Legitimate companies that hire “mystery shoppers” don’t ask for</a:t>
            </a:r>
            <a:br>
              <a:rPr lang="en-US" sz="2000" dirty="0"/>
            </a:br>
            <a:r>
              <a:rPr lang="en-US" sz="2000" dirty="0"/>
              <a:t>   money and </a:t>
            </a:r>
            <a:r>
              <a:rPr lang="en-US" sz="2000" dirty="0" smtClean="0"/>
              <a:t>they pay </a:t>
            </a:r>
            <a:r>
              <a:rPr lang="en-US" sz="2000" dirty="0"/>
              <a:t>after the job is done.</a:t>
            </a:r>
          </a:p>
          <a:p>
            <a:pPr>
              <a:buFont typeface="Arial" charset="0"/>
              <a:buChar char="•"/>
            </a:pPr>
            <a:r>
              <a:rPr lang="en-US" sz="2000" dirty="0"/>
              <a:t>  Work-at-home schemes often target people who list their contact</a:t>
            </a:r>
            <a:br>
              <a:rPr lang="en-US" sz="2000" dirty="0"/>
            </a:br>
            <a:r>
              <a:rPr lang="en-US" sz="2000" dirty="0"/>
              <a:t>   information on job-finder Web sites.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anim calcmode="lin" valueType="num">
                                      <p:cBhvr additive="base">
                                        <p:cTn id="11" dur="500" fill="hold"/>
                                        <p:tgtEl>
                                          <p:spTgt spid="4505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05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5058">
                                            <p:txEl>
                                              <p:pRg st="2" end="2"/>
                                            </p:txEl>
                                          </p:spTgt>
                                        </p:tgtEl>
                                        <p:attrNameLst>
                                          <p:attrName>style.visibility</p:attrName>
                                        </p:attrNameLst>
                                      </p:cBhvr>
                                      <p:to>
                                        <p:strVal val="visible"/>
                                      </p:to>
                                    </p:set>
                                    <p:anim calcmode="lin" valueType="num">
                                      <p:cBhvr additive="base">
                                        <p:cTn id="15" dur="500" fill="hold"/>
                                        <p:tgtEl>
                                          <p:spTgt spid="4505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505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5058">
                                            <p:txEl>
                                              <p:pRg st="3" end="3"/>
                                            </p:txEl>
                                          </p:spTgt>
                                        </p:tgtEl>
                                        <p:attrNameLst>
                                          <p:attrName>style.visibility</p:attrName>
                                        </p:attrNameLst>
                                      </p:cBhvr>
                                      <p:to>
                                        <p:strVal val="visible"/>
                                      </p:to>
                                    </p:set>
                                    <p:anim calcmode="lin" valueType="num">
                                      <p:cBhvr additive="base">
                                        <p:cTn id="19" dur="500" fill="hold"/>
                                        <p:tgtEl>
                                          <p:spTgt spid="4505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762000" y="2057400"/>
            <a:ext cx="8077200" cy="2308225"/>
          </a:xfrm>
          <a:prstGeom prst="rect">
            <a:avLst/>
          </a:prstGeom>
          <a:noFill/>
          <a:ln w="9525">
            <a:noFill/>
            <a:miter lim="800000"/>
            <a:headEnd/>
            <a:tailEnd/>
          </a:ln>
        </p:spPr>
        <p:txBody>
          <a:bodyPr>
            <a:spAutoFit/>
          </a:bodyPr>
          <a:lstStyle/>
          <a:p>
            <a:r>
              <a:rPr lang="en-US" sz="2000" dirty="0">
                <a:latin typeface="Arial Black" pitchFamily="34" charset="0"/>
              </a:rPr>
              <a:t>Sweetheart Swindles</a:t>
            </a:r>
          </a:p>
          <a:p>
            <a:pPr>
              <a:buFont typeface="Arial" charset="0"/>
              <a:buChar char="•"/>
            </a:pPr>
            <a:r>
              <a:rPr lang="en-US" sz="2000" dirty="0"/>
              <a:t>  Scammers lurk in </a:t>
            </a:r>
            <a:r>
              <a:rPr lang="en-US" sz="2000" dirty="0" smtClean="0"/>
              <a:t>chat rooms</a:t>
            </a:r>
            <a:r>
              <a:rPr lang="en-US" sz="2000" dirty="0"/>
              <a:t>, newsgroups and social networking</a:t>
            </a:r>
            <a:br>
              <a:rPr lang="en-US" sz="2000" dirty="0"/>
            </a:br>
            <a:r>
              <a:rPr lang="en-US" sz="2000" dirty="0"/>
              <a:t>   sites looking for people to befriend.</a:t>
            </a:r>
          </a:p>
          <a:p>
            <a:pPr>
              <a:buFont typeface="Arial" charset="0"/>
              <a:buChar char="•"/>
            </a:pPr>
            <a:r>
              <a:rPr lang="en-US" sz="2000" dirty="0"/>
              <a:t>  Once they have established a relationship, they ask for money for</a:t>
            </a:r>
            <a:br>
              <a:rPr lang="en-US" sz="2000" dirty="0"/>
            </a:br>
            <a:r>
              <a:rPr lang="en-US" sz="2000" dirty="0"/>
              <a:t>   an emergency or to come to the U.S.</a:t>
            </a:r>
          </a:p>
          <a:p>
            <a:pPr>
              <a:buFont typeface="Arial" charset="0"/>
              <a:buChar char="•"/>
            </a:pPr>
            <a:r>
              <a:rPr lang="en-US" sz="2000" dirty="0"/>
              <a:t>  It is impossible to trace them and recover the money.</a:t>
            </a:r>
          </a:p>
          <a:p>
            <a:pPr>
              <a:buFontTx/>
              <a:buChar char="•"/>
            </a:pPr>
            <a:endParaRPr lang="en-US" sz="2400" dirty="0"/>
          </a:p>
        </p:txBody>
      </p:sp>
      <p:sp>
        <p:nvSpPr>
          <p:cNvPr id="47106" name="Text Box 5"/>
          <p:cNvSpPr txBox="1">
            <a:spLocks noChangeArrowheads="1"/>
          </p:cNvSpPr>
          <p:nvPr/>
        </p:nvSpPr>
        <p:spPr bwMode="auto">
          <a:xfrm>
            <a:off x="762000" y="4267200"/>
            <a:ext cx="8229600" cy="2322513"/>
          </a:xfrm>
          <a:prstGeom prst="rect">
            <a:avLst/>
          </a:prstGeom>
          <a:noFill/>
          <a:ln w="9525">
            <a:noFill/>
            <a:miter lim="800000"/>
            <a:headEnd/>
            <a:tailEnd/>
          </a:ln>
        </p:spPr>
        <p:txBody>
          <a:bodyPr>
            <a:spAutoFit/>
          </a:bodyPr>
          <a:lstStyle/>
          <a:p>
            <a:r>
              <a:rPr lang="en-US" sz="2000" dirty="0">
                <a:latin typeface="Arial Black" pitchFamily="34" charset="0"/>
              </a:rPr>
              <a:t>Another scam to watch for:</a:t>
            </a:r>
          </a:p>
          <a:p>
            <a:r>
              <a:rPr lang="en-US" sz="2000" dirty="0"/>
              <a:t>You receive a call or email from someone who claims to be </a:t>
            </a:r>
            <a:r>
              <a:rPr lang="en-US" sz="2000" dirty="0" smtClean="0"/>
              <a:t>a </a:t>
            </a:r>
            <a:r>
              <a:rPr lang="en-US" sz="2000" dirty="0"/>
              <a:t/>
            </a:r>
            <a:br>
              <a:rPr lang="en-US" sz="2000" dirty="0"/>
            </a:br>
            <a:r>
              <a:rPr lang="en-US" sz="2000" dirty="0"/>
              <a:t>friend or relative and needs you to send money right away because they have had an accident, been mugged, or had some other problem.</a:t>
            </a:r>
          </a:p>
          <a:p>
            <a:endParaRPr lang="en-US" sz="2000" dirty="0"/>
          </a:p>
          <a:p>
            <a:r>
              <a:rPr lang="en-US" sz="2000" dirty="0"/>
              <a:t>Always verify the story with another relative or mutual friend before sending any money.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anim calcmode="lin" valueType="num">
                                      <p:cBhvr additive="base">
                                        <p:cTn id="11" dur="500" fill="hold"/>
                                        <p:tgtEl>
                                          <p:spTgt spid="4710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710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7106">
                                            <p:txEl>
                                              <p:pRg st="3" end="3"/>
                                            </p:txEl>
                                          </p:spTgt>
                                        </p:tgtEl>
                                        <p:attrNameLst>
                                          <p:attrName>style.visibility</p:attrName>
                                        </p:attrNameLst>
                                      </p:cBhvr>
                                      <p:to>
                                        <p:strVal val="visible"/>
                                      </p:to>
                                    </p:set>
                                    <p:anim calcmode="lin" valueType="num">
                                      <p:cBhvr additive="base">
                                        <p:cTn id="15" dur="500" fill="hold"/>
                                        <p:tgtEl>
                                          <p:spTgt spid="47106">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710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noChangeArrowheads="1"/>
          </p:cNvSpPr>
          <p:nvPr/>
        </p:nvSpPr>
        <p:spPr bwMode="auto">
          <a:xfrm>
            <a:off x="838200" y="2438400"/>
            <a:ext cx="7315200" cy="4524375"/>
          </a:xfrm>
          <a:prstGeom prst="rect">
            <a:avLst/>
          </a:prstGeom>
          <a:noFill/>
          <a:ln w="9525">
            <a:noFill/>
            <a:miter lim="800000"/>
            <a:headEnd/>
            <a:tailEnd/>
          </a:ln>
        </p:spPr>
        <p:txBody>
          <a:bodyPr>
            <a:spAutoFit/>
          </a:bodyPr>
          <a:lstStyle/>
          <a:p>
            <a:r>
              <a:rPr lang="en-US" sz="2000" dirty="0"/>
              <a:t>Payment by money transfer service is the common thread in many scams.</a:t>
            </a:r>
          </a:p>
          <a:p>
            <a:endParaRPr lang="en-US" sz="2000" dirty="0"/>
          </a:p>
          <a:p>
            <a:r>
              <a:rPr lang="en-US" sz="2000" dirty="0"/>
              <a:t>Scammers ask for payment this way because it’s fast and hard to trace.</a:t>
            </a:r>
          </a:p>
          <a:p>
            <a:endParaRPr lang="en-US" sz="2000" dirty="0"/>
          </a:p>
          <a:p>
            <a:r>
              <a:rPr lang="en-US" sz="2000" dirty="0"/>
              <a:t>They can pick up the payment in cash, and often use false identities to do so.</a:t>
            </a:r>
          </a:p>
          <a:p>
            <a:endParaRPr lang="en-US" sz="2000" dirty="0"/>
          </a:p>
          <a:p>
            <a:r>
              <a:rPr lang="en-US" sz="2000" dirty="0"/>
              <a:t>Only use money transfer services to send funds to people you have met in person and known for a long time. </a:t>
            </a:r>
          </a:p>
          <a:p>
            <a:endParaRPr lang="en-US" sz="3200" dirty="0"/>
          </a:p>
          <a:p>
            <a:r>
              <a:rPr lang="en-US" sz="36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85800" y="1932801"/>
            <a:ext cx="7848600" cy="4247317"/>
          </a:xfrm>
          <a:prstGeom prst="rect">
            <a:avLst/>
          </a:prstGeom>
          <a:noFill/>
          <a:ln w="9525">
            <a:noFill/>
            <a:miter lim="800000"/>
            <a:headEnd/>
            <a:tailEnd/>
          </a:ln>
        </p:spPr>
        <p:txBody>
          <a:bodyPr anchor="ctr">
            <a:spAutoFit/>
          </a:bodyPr>
          <a:lstStyle/>
          <a:p>
            <a:pPr>
              <a:spcBef>
                <a:spcPct val="50000"/>
              </a:spcBef>
              <a:defRPr/>
            </a:pPr>
            <a:r>
              <a:rPr lang="en-US" sz="2400" dirty="0">
                <a:latin typeface="Arial"/>
                <a:cs typeface="Arial"/>
              </a:rPr>
              <a:t>An official-looking envelope arrives in the mail with a check or money order for $20,000 inside. The letter says you have won $4 million in a sweepstakes or lottery. </a:t>
            </a:r>
            <a:br>
              <a:rPr lang="en-US" sz="2400" dirty="0">
                <a:latin typeface="Arial"/>
                <a:cs typeface="Arial"/>
              </a:rPr>
            </a:br>
            <a:r>
              <a:rPr lang="en-US" sz="2400" dirty="0">
                <a:latin typeface="Arial"/>
                <a:cs typeface="Arial"/>
              </a:rPr>
              <a:t>You just need to wire $3,000 for taxes to claim the rest </a:t>
            </a:r>
            <a:br>
              <a:rPr lang="en-US" sz="2400" dirty="0">
                <a:latin typeface="Arial"/>
                <a:cs typeface="Arial"/>
              </a:rPr>
            </a:br>
            <a:r>
              <a:rPr lang="en-US" sz="2400" dirty="0">
                <a:latin typeface="Arial"/>
                <a:cs typeface="Arial"/>
              </a:rPr>
              <a:t>of your winnings.</a:t>
            </a:r>
          </a:p>
          <a:p>
            <a:pPr>
              <a:spcBef>
                <a:spcPct val="50000"/>
              </a:spcBef>
              <a:defRPr/>
            </a:pPr>
            <a:r>
              <a:rPr lang="en-US" sz="2400" b="1" dirty="0">
                <a:latin typeface="Arial"/>
                <a:cs typeface="Arial"/>
              </a:rPr>
              <a:t>Is this your lucky day?</a:t>
            </a:r>
            <a:br>
              <a:rPr lang="en-US" sz="2400" b="1" dirty="0">
                <a:latin typeface="Arial"/>
                <a:cs typeface="Arial"/>
              </a:rPr>
            </a:br>
            <a:endParaRPr lang="en-US" sz="2400" b="1" dirty="0" smtClean="0">
              <a:latin typeface="Arial"/>
              <a:cs typeface="Arial"/>
            </a:endParaRPr>
          </a:p>
          <a:p>
            <a:pPr>
              <a:spcBef>
                <a:spcPct val="50000"/>
              </a:spcBef>
              <a:defRPr/>
            </a:pPr>
            <a:r>
              <a:rPr lang="en-US" sz="4400" b="1" dirty="0" smtClean="0">
                <a:ln w="0" cap="flat" cmpd="sng" algn="ctr">
                  <a:solidFill>
                    <a:srgbClr val="800000"/>
                  </a:solidFill>
                  <a:prstDash val="solid"/>
                  <a:round/>
                  <a:headEnd type="none" w="med" len="med"/>
                  <a:tailEnd type="none" w="med" len="med"/>
                </a:ln>
                <a:solidFill>
                  <a:srgbClr val="800000"/>
                </a:solidFill>
                <a:latin typeface="Arial"/>
                <a:cs typeface="Arial"/>
              </a:rPr>
              <a:t>No!</a:t>
            </a:r>
            <a:br>
              <a:rPr lang="en-US" sz="4400" b="1" dirty="0" smtClean="0">
                <a:ln w="0" cap="flat" cmpd="sng" algn="ctr">
                  <a:solidFill>
                    <a:srgbClr val="800000"/>
                  </a:solidFill>
                  <a:prstDash val="solid"/>
                  <a:round/>
                  <a:headEnd type="none" w="med" len="med"/>
                  <a:tailEnd type="none" w="med" len="med"/>
                </a:ln>
                <a:solidFill>
                  <a:srgbClr val="800000"/>
                </a:solidFill>
                <a:latin typeface="Arial"/>
                <a:cs typeface="Arial"/>
              </a:rPr>
            </a:br>
            <a:r>
              <a:rPr lang="en-US" sz="2400" dirty="0" smtClean="0">
                <a:latin typeface="Arial"/>
                <a:cs typeface="Arial"/>
              </a:rPr>
              <a:t>It’s a fake check scam that will cost you thousands. </a:t>
            </a:r>
            <a:endParaRPr lang="en-US" sz="2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wipe(up)">
                                      <p:cBhvr>
                                        <p:cTn id="7" dur="500"/>
                                        <p:tgtEl>
                                          <p:spTgt spid="163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wipe(up)">
                                      <p:cBhvr>
                                        <p:cTn id="12"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914400" y="2438400"/>
            <a:ext cx="7315200" cy="4054475"/>
          </a:xfrm>
          <a:prstGeom prst="rect">
            <a:avLst/>
          </a:prstGeom>
          <a:noFill/>
          <a:ln w="9525">
            <a:noFill/>
            <a:miter lim="800000"/>
            <a:headEnd/>
            <a:tailEnd/>
          </a:ln>
        </p:spPr>
        <p:txBody>
          <a:bodyPr>
            <a:spAutoFit/>
          </a:bodyPr>
          <a:lstStyle/>
          <a:p>
            <a:r>
              <a:rPr lang="en-US" sz="4800" dirty="0">
                <a:solidFill>
                  <a:srgbClr val="800000"/>
                </a:solidFill>
                <a:latin typeface="Arial Black" pitchFamily="34" charset="0"/>
              </a:rPr>
              <a:t>Be on guard!</a:t>
            </a:r>
          </a:p>
          <a:p>
            <a:endParaRPr lang="en-US" sz="2000" dirty="0"/>
          </a:p>
          <a:p>
            <a:r>
              <a:rPr lang="en-US" sz="2000" dirty="0"/>
              <a:t>Fraud is constantly evolving, so be on guard for anything that seems suspicious.</a:t>
            </a:r>
          </a:p>
          <a:p>
            <a:endParaRPr lang="en-US" sz="2000" dirty="0"/>
          </a:p>
          <a:p>
            <a:r>
              <a:rPr lang="en-US" sz="2000" dirty="0"/>
              <a:t>For instance, crooks posing as buyers on online auction sites are pretending to make PayPal payments to the sellers for more than the purchase price and asking them to send the excess amount somewhere else – a scenario similar to fake check scams.</a:t>
            </a:r>
          </a:p>
          <a:p>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838200" y="2362200"/>
            <a:ext cx="7391400" cy="4368800"/>
          </a:xfrm>
          <a:prstGeom prst="rect">
            <a:avLst/>
          </a:prstGeom>
          <a:noFill/>
          <a:ln w="9525">
            <a:noFill/>
            <a:miter lim="800000"/>
            <a:headEnd/>
            <a:tailEnd/>
          </a:ln>
        </p:spPr>
        <p:txBody>
          <a:bodyPr>
            <a:spAutoFit/>
          </a:bodyPr>
          <a:lstStyle/>
          <a:p>
            <a:pPr algn="ctr">
              <a:defRPr/>
            </a:pPr>
            <a:r>
              <a:rPr lang="en-US" sz="2400" dirty="0">
                <a:solidFill>
                  <a:srgbClr val="800000"/>
                </a:solidFill>
                <a:latin typeface="Arial Black"/>
                <a:cs typeface="Arial Black"/>
              </a:rPr>
              <a:t>Keep your money out of crooks’ pockets!</a:t>
            </a:r>
          </a:p>
          <a:p>
            <a:pPr algn="ctr">
              <a:defRPr/>
            </a:pPr>
            <a:endParaRPr lang="en-US" sz="2000" dirty="0">
              <a:latin typeface="Arial" pitchFamily="-65" charset="0"/>
            </a:endParaRPr>
          </a:p>
          <a:p>
            <a:pPr algn="ctr">
              <a:defRPr/>
            </a:pPr>
            <a:r>
              <a:rPr lang="en-US" sz="2000" dirty="0">
                <a:latin typeface="Arial" pitchFamily="-65" charset="0"/>
              </a:rPr>
              <a:t>Since money sent to crooks is often gone forever…</a:t>
            </a:r>
          </a:p>
          <a:p>
            <a:pPr algn="ctr">
              <a:defRPr/>
            </a:pPr>
            <a:endParaRPr lang="en-US" sz="2600" b="1" dirty="0">
              <a:latin typeface="Arial Black"/>
              <a:cs typeface="Arial Black"/>
            </a:endParaRPr>
          </a:p>
          <a:p>
            <a:pPr algn="ctr">
              <a:defRPr/>
            </a:pPr>
            <a:r>
              <a:rPr lang="en-US" sz="3000" b="1" dirty="0">
                <a:effectLst>
                  <a:outerShdw blurRad="50800" dist="38100" dir="2700000">
                    <a:srgbClr val="000000">
                      <a:alpha val="43000"/>
                    </a:srgbClr>
                  </a:outerShdw>
                </a:effectLst>
                <a:latin typeface="Arial Black"/>
                <a:cs typeface="Arial Black"/>
              </a:rPr>
              <a:t>STOP</a:t>
            </a:r>
          </a:p>
          <a:p>
            <a:pPr algn="ctr">
              <a:defRPr/>
            </a:pPr>
            <a:r>
              <a:rPr lang="en-US" sz="3000" b="1" dirty="0">
                <a:effectLst>
                  <a:outerShdw blurRad="50800" dist="38100" dir="2700000">
                    <a:srgbClr val="000000">
                      <a:alpha val="43000"/>
                    </a:srgbClr>
                  </a:outerShdw>
                </a:effectLst>
                <a:latin typeface="Arial Black"/>
                <a:cs typeface="Arial Black"/>
              </a:rPr>
              <a:t>THINK</a:t>
            </a:r>
          </a:p>
          <a:p>
            <a:pPr algn="ctr">
              <a:defRPr/>
            </a:pPr>
            <a:r>
              <a:rPr lang="en-US" sz="3000" b="1" dirty="0">
                <a:effectLst>
                  <a:outerShdw blurRad="50800" dist="38100" dir="2700000">
                    <a:srgbClr val="000000">
                      <a:alpha val="43000"/>
                    </a:srgbClr>
                  </a:outerShdw>
                </a:effectLst>
                <a:latin typeface="Arial Black"/>
                <a:cs typeface="Arial Black"/>
              </a:rPr>
              <a:t>GET ADVICE</a:t>
            </a:r>
          </a:p>
          <a:p>
            <a:pPr algn="ctr">
              <a:defRPr/>
            </a:pPr>
            <a:endParaRPr lang="en-US" sz="2000" b="1" dirty="0">
              <a:latin typeface="Arial" pitchFamily="-65" charset="0"/>
            </a:endParaRPr>
          </a:p>
          <a:p>
            <a:pPr algn="ctr">
              <a:defRPr/>
            </a:pPr>
            <a:r>
              <a:rPr lang="en-US" sz="2000" dirty="0">
                <a:latin typeface="Arial" pitchFamily="-65" charset="0"/>
              </a:rPr>
              <a:t>…from your state or local consumer protection agency or other trusted sources before you agree to anything.</a:t>
            </a:r>
          </a:p>
          <a:p>
            <a:pPr>
              <a:defRPr/>
            </a:pPr>
            <a:endParaRPr lang="en-US" dirty="0">
              <a:latin typeface="Arial"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250">
                                            <p:txEl>
                                              <p:pRg st="4" end="4"/>
                                            </p:txEl>
                                          </p:spTgt>
                                        </p:tgtEl>
                                        <p:attrNameLst>
                                          <p:attrName>style.visibility</p:attrName>
                                        </p:attrNameLst>
                                      </p:cBhvr>
                                      <p:to>
                                        <p:strVal val="visible"/>
                                      </p:to>
                                    </p:set>
                                    <p:animEffect transition="in" filter="wipe(up)">
                                      <p:cBhvr>
                                        <p:cTn id="7" dur="500"/>
                                        <p:tgtEl>
                                          <p:spTgt spid="5325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3250">
                                            <p:txEl>
                                              <p:pRg st="5" end="5"/>
                                            </p:txEl>
                                          </p:spTgt>
                                        </p:tgtEl>
                                        <p:attrNameLst>
                                          <p:attrName>style.visibility</p:attrName>
                                        </p:attrNameLst>
                                      </p:cBhvr>
                                      <p:to>
                                        <p:strVal val="visible"/>
                                      </p:to>
                                    </p:set>
                                    <p:animEffect transition="in" filter="wipe(up)">
                                      <p:cBhvr>
                                        <p:cTn id="12" dur="500"/>
                                        <p:tgtEl>
                                          <p:spTgt spid="5325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250">
                                            <p:txEl>
                                              <p:pRg st="6" end="6"/>
                                            </p:txEl>
                                          </p:spTgt>
                                        </p:tgtEl>
                                        <p:attrNameLst>
                                          <p:attrName>style.visibility</p:attrName>
                                        </p:attrNameLst>
                                      </p:cBhvr>
                                      <p:to>
                                        <p:strVal val="visible"/>
                                      </p:to>
                                    </p:set>
                                    <p:animEffect transition="in" filter="wipe(up)">
                                      <p:cBhvr>
                                        <p:cTn id="17" dur="500"/>
                                        <p:tgtEl>
                                          <p:spTgt spid="5325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3250">
                                            <p:txEl>
                                              <p:pRg st="8" end="8"/>
                                            </p:txEl>
                                          </p:spTgt>
                                        </p:tgtEl>
                                        <p:attrNameLst>
                                          <p:attrName>style.visibility</p:attrName>
                                        </p:attrNameLst>
                                      </p:cBhvr>
                                      <p:to>
                                        <p:strVal val="visible"/>
                                      </p:to>
                                    </p:set>
                                    <p:animEffect transition="in" filter="wipe(up)">
                                      <p:cBhvr>
                                        <p:cTn id="22" dur="500"/>
                                        <p:tgtEl>
                                          <p:spTgt spid="532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4"/>
          <p:cNvSpPr txBox="1">
            <a:spLocks noChangeArrowheads="1"/>
          </p:cNvSpPr>
          <p:nvPr/>
        </p:nvSpPr>
        <p:spPr bwMode="auto">
          <a:xfrm>
            <a:off x="838200" y="2057400"/>
            <a:ext cx="7391400" cy="4308475"/>
          </a:xfrm>
          <a:prstGeom prst="rect">
            <a:avLst/>
          </a:prstGeom>
          <a:noFill/>
          <a:ln w="9525">
            <a:noFill/>
            <a:miter lim="800000"/>
            <a:headEnd/>
            <a:tailEnd/>
          </a:ln>
        </p:spPr>
        <p:txBody>
          <a:bodyPr wrap="square">
            <a:spAutoFit/>
          </a:bodyPr>
          <a:lstStyle/>
          <a:p>
            <a:r>
              <a:rPr lang="en-US" sz="2000" dirty="0">
                <a:solidFill>
                  <a:srgbClr val="800000"/>
                </a:solidFill>
                <a:latin typeface="Arial Black" pitchFamily="34" charset="0"/>
              </a:rPr>
              <a:t>Where can you learn more?</a:t>
            </a:r>
          </a:p>
          <a:p>
            <a:endParaRPr lang="en-US" sz="2000" dirty="0"/>
          </a:p>
          <a:p>
            <a:r>
              <a:rPr lang="en-US" sz="1800" dirty="0"/>
              <a:t>Consumer Federation of America</a:t>
            </a:r>
          </a:p>
          <a:p>
            <a:r>
              <a:rPr lang="en-US" sz="1800" dirty="0" smtClean="0">
                <a:hlinkClick r:id="rId3"/>
              </a:rPr>
              <a:t>www.consumerfed.org/fakecheckscams</a:t>
            </a:r>
            <a:endParaRPr lang="en-US" sz="1800" dirty="0"/>
          </a:p>
          <a:p>
            <a:endParaRPr lang="en-US" sz="1800" dirty="0"/>
          </a:p>
          <a:p>
            <a:r>
              <a:rPr lang="en-US" sz="1800" dirty="0"/>
              <a:t>National Consumers League</a:t>
            </a:r>
          </a:p>
          <a:p>
            <a:r>
              <a:rPr lang="en-US" sz="1800" dirty="0">
                <a:hlinkClick r:id="rId4"/>
              </a:rPr>
              <a:t>www.fraud.org</a:t>
            </a:r>
            <a:r>
              <a:rPr lang="en-US" sz="1800" dirty="0"/>
              <a:t> and </a:t>
            </a:r>
            <a:r>
              <a:rPr lang="en-US" sz="1800" dirty="0">
                <a:hlinkClick r:id="rId5"/>
              </a:rPr>
              <a:t>www.fakechecks.org</a:t>
            </a:r>
            <a:endParaRPr lang="en-US" sz="1800" dirty="0"/>
          </a:p>
          <a:p>
            <a:endParaRPr lang="en-US" sz="1800" dirty="0"/>
          </a:p>
          <a:p>
            <a:r>
              <a:rPr lang="en-US" sz="1800" dirty="0"/>
              <a:t>Federal Trade Commission</a:t>
            </a:r>
          </a:p>
          <a:p>
            <a:r>
              <a:rPr lang="en-US" sz="1800" dirty="0">
                <a:hlinkClick r:id="rId6"/>
              </a:rPr>
              <a:t>www.ftc.gov/bcp/consumer.shtm</a:t>
            </a:r>
            <a:endParaRPr lang="en-US" sz="1800" dirty="0"/>
          </a:p>
          <a:p>
            <a:r>
              <a:rPr lang="en-US" sz="1800" dirty="0"/>
              <a:t>1-877-382-4357 (TTY 1-866-653-4261)</a:t>
            </a:r>
          </a:p>
          <a:p>
            <a:endParaRPr lang="en-US" sz="1800" dirty="0"/>
          </a:p>
          <a:p>
            <a:r>
              <a:rPr lang="en-US" sz="1800" dirty="0"/>
              <a:t>U.S Postal Inspection Service</a:t>
            </a:r>
          </a:p>
          <a:p>
            <a:r>
              <a:rPr lang="en-US" sz="1800" dirty="0">
                <a:hlinkClick r:id="rId7"/>
              </a:rPr>
              <a:t>www.deliveringtrust.com</a:t>
            </a:r>
            <a:endParaRPr lang="en-US" sz="1800" dirty="0"/>
          </a:p>
          <a:p>
            <a:r>
              <a:rPr lang="en-US" sz="1800" dirty="0"/>
              <a:t>1-877-876-2455 (select option 4 for mail fraud)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381000" y="1981200"/>
            <a:ext cx="8305800" cy="4057650"/>
          </a:xfrm>
          <a:prstGeom prst="rect">
            <a:avLst/>
          </a:prstGeom>
          <a:noFill/>
          <a:ln w="9525">
            <a:noFill/>
            <a:miter lim="800000"/>
            <a:headEnd/>
            <a:tailEnd/>
          </a:ln>
        </p:spPr>
        <p:txBody>
          <a:bodyPr>
            <a:spAutoFit/>
          </a:bodyPr>
          <a:lstStyle/>
          <a:p>
            <a:r>
              <a:rPr lang="en-US" sz="2400" b="1" dirty="0">
                <a:solidFill>
                  <a:srgbClr val="800000"/>
                </a:solidFill>
                <a:cs typeface="Arial" charset="0"/>
              </a:rPr>
              <a:t>Have you encountered any of these situations?</a:t>
            </a:r>
          </a:p>
          <a:p>
            <a:endParaRPr lang="en-US" sz="1800" dirty="0"/>
          </a:p>
          <a:p>
            <a:pPr>
              <a:spcAft>
                <a:spcPts val="600"/>
              </a:spcAft>
              <a:buFontTx/>
              <a:buChar char="•"/>
            </a:pPr>
            <a:r>
              <a:rPr lang="en-US" sz="1800" dirty="0"/>
              <a:t> 	You unexpectedly receive notice that you are getting a grant from 	the government or a foundation and a processing fee is required.</a:t>
            </a:r>
          </a:p>
          <a:p>
            <a:pPr>
              <a:spcAft>
                <a:spcPts val="600"/>
              </a:spcAft>
              <a:buFontTx/>
              <a:buChar char="•"/>
            </a:pPr>
            <a:r>
              <a:rPr lang="en-US" sz="1800" dirty="0"/>
              <a:t> 	A company wants you to work at home as a mystery shopper or to 	process payments and instructs you to send money somewhere 	as part of the job.</a:t>
            </a:r>
          </a:p>
          <a:p>
            <a:pPr>
              <a:spcAft>
                <a:spcPts val="600"/>
              </a:spcAft>
              <a:buFontTx/>
              <a:buChar char="•"/>
            </a:pPr>
            <a:r>
              <a:rPr lang="en-US" sz="1800" dirty="0"/>
              <a:t> 	Someone sends you more than the asking price for an item you 	are selling and instructs you to wire the extra money somewhere else.</a:t>
            </a:r>
          </a:p>
          <a:p>
            <a:pPr>
              <a:spcAft>
                <a:spcPts val="600"/>
              </a:spcAft>
              <a:buFontTx/>
              <a:buChar char="•"/>
            </a:pPr>
            <a:r>
              <a:rPr lang="en-US" sz="1800" dirty="0"/>
              <a:t> 	A stranger sends part of the profits you were promised in a foreign 	business deal and asks you to pay legal fees to get the rest.</a:t>
            </a:r>
          </a:p>
          <a:p>
            <a:pPr>
              <a:spcAft>
                <a:spcPts val="600"/>
              </a:spcAft>
              <a:buFontTx/>
              <a:buChar char="•"/>
            </a:pPr>
            <a:r>
              <a:rPr lang="en-US" sz="1800" dirty="0"/>
              <a:t> 	Someone you meet online asks you to cash a check or money order 	as a favor.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3">
                                            <p:txEl>
                                              <p:pRg st="2" end="2"/>
                                            </p:txEl>
                                          </p:spTgt>
                                        </p:tgtEl>
                                        <p:attrNameLst>
                                          <p:attrName>style.visibility</p:attrName>
                                        </p:attrNameLst>
                                      </p:cBhvr>
                                      <p:to>
                                        <p:strVal val="visible"/>
                                      </p:to>
                                    </p:set>
                                    <p:anim calcmode="lin" valueType="num">
                                      <p:cBhvr additive="base">
                                        <p:cTn id="7" dur="500" fill="hold"/>
                                        <p:tgtEl>
                                          <p:spTgt spid="1843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433">
                                            <p:txEl>
                                              <p:pRg st="3" end="3"/>
                                            </p:txEl>
                                          </p:spTgt>
                                        </p:tgtEl>
                                        <p:attrNameLst>
                                          <p:attrName>style.visibility</p:attrName>
                                        </p:attrNameLst>
                                      </p:cBhvr>
                                      <p:to>
                                        <p:strVal val="visible"/>
                                      </p:to>
                                    </p:set>
                                    <p:anim calcmode="lin" valueType="num">
                                      <p:cBhvr additive="base">
                                        <p:cTn id="13" dur="500" fill="hold"/>
                                        <p:tgtEl>
                                          <p:spTgt spid="1843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433">
                                            <p:txEl>
                                              <p:pRg st="4" end="4"/>
                                            </p:txEl>
                                          </p:spTgt>
                                        </p:tgtEl>
                                        <p:attrNameLst>
                                          <p:attrName>style.visibility</p:attrName>
                                        </p:attrNameLst>
                                      </p:cBhvr>
                                      <p:to>
                                        <p:strVal val="visible"/>
                                      </p:to>
                                    </p:set>
                                    <p:anim calcmode="lin" valueType="num">
                                      <p:cBhvr additive="base">
                                        <p:cTn id="19" dur="500" fill="hold"/>
                                        <p:tgtEl>
                                          <p:spTgt spid="1843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433">
                                            <p:txEl>
                                              <p:pRg st="5" end="5"/>
                                            </p:txEl>
                                          </p:spTgt>
                                        </p:tgtEl>
                                        <p:attrNameLst>
                                          <p:attrName>style.visibility</p:attrName>
                                        </p:attrNameLst>
                                      </p:cBhvr>
                                      <p:to>
                                        <p:strVal val="visible"/>
                                      </p:to>
                                    </p:set>
                                    <p:anim calcmode="lin" valueType="num">
                                      <p:cBhvr additive="base">
                                        <p:cTn id="25" dur="500" fill="hold"/>
                                        <p:tgtEl>
                                          <p:spTgt spid="1843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433">
                                            <p:txEl>
                                              <p:pRg st="6" end="6"/>
                                            </p:txEl>
                                          </p:spTgt>
                                        </p:tgtEl>
                                        <p:attrNameLst>
                                          <p:attrName>style.visibility</p:attrName>
                                        </p:attrNameLst>
                                      </p:cBhvr>
                                      <p:to>
                                        <p:strVal val="visible"/>
                                      </p:to>
                                    </p:set>
                                    <p:anim calcmode="lin" valueType="num">
                                      <p:cBhvr additive="base">
                                        <p:cTn id="31" dur="500" fill="hold"/>
                                        <p:tgtEl>
                                          <p:spTgt spid="1843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838200" y="2362200"/>
            <a:ext cx="7924800" cy="3200400"/>
          </a:xfrm>
          <a:prstGeom prst="rect">
            <a:avLst/>
          </a:prstGeom>
          <a:noFill/>
          <a:ln w="9525">
            <a:noFill/>
            <a:miter lim="800000"/>
            <a:headEnd/>
            <a:tailEnd/>
          </a:ln>
        </p:spPr>
        <p:txBody>
          <a:bodyPr>
            <a:spAutoFit/>
          </a:bodyPr>
          <a:lstStyle/>
          <a:p>
            <a:r>
              <a:rPr lang="en-US" sz="2400" dirty="0">
                <a:solidFill>
                  <a:srgbClr val="800000"/>
                </a:solidFill>
                <a:latin typeface="Arial Black" pitchFamily="34" charset="0"/>
              </a:rPr>
              <a:t>These are all scams!</a:t>
            </a:r>
          </a:p>
          <a:p>
            <a:endParaRPr lang="en-US" sz="1800" dirty="0"/>
          </a:p>
          <a:p>
            <a:r>
              <a:rPr lang="en-US" sz="2000" dirty="0"/>
              <a:t>No matter the story, fake check scams always involve someone giving you a genuine-looking check or money order and </a:t>
            </a:r>
            <a:r>
              <a:rPr lang="en-US" sz="2000" dirty="0" smtClean="0"/>
              <a:t>asking</a:t>
            </a:r>
          </a:p>
          <a:p>
            <a:r>
              <a:rPr lang="en-US" sz="2000" dirty="0" smtClean="0"/>
              <a:t>you </a:t>
            </a:r>
            <a:r>
              <a:rPr lang="en-US" sz="2000" dirty="0"/>
              <a:t>to wire money somewhere in return.</a:t>
            </a:r>
          </a:p>
          <a:p>
            <a:endParaRPr lang="en-US" sz="2000" dirty="0"/>
          </a:p>
          <a:p>
            <a:r>
              <a:rPr lang="en-US" sz="2000" dirty="0"/>
              <a:t>After you deposit or cash the check or money order and send the money, you learn that it was phony.</a:t>
            </a:r>
          </a:p>
          <a:p>
            <a:endParaRPr lang="en-US" sz="2000" dirty="0"/>
          </a:p>
          <a:p>
            <a:r>
              <a:rPr lang="en-US" sz="2000" dirty="0"/>
              <a:t>But by that time, the crook has the money.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762000" y="2286000"/>
            <a:ext cx="7543800" cy="2246313"/>
          </a:xfrm>
          <a:prstGeom prst="rect">
            <a:avLst/>
          </a:prstGeom>
          <a:noFill/>
          <a:ln w="9525">
            <a:noFill/>
            <a:miter lim="800000"/>
            <a:headEnd/>
            <a:tailEnd/>
          </a:ln>
        </p:spPr>
        <p:txBody>
          <a:bodyPr>
            <a:spAutoFit/>
          </a:bodyPr>
          <a:lstStyle/>
          <a:p>
            <a:r>
              <a:rPr lang="en-US" sz="4000" dirty="0">
                <a:latin typeface="Arial Black" pitchFamily="34" charset="0"/>
              </a:rPr>
              <a:t>True or False?</a:t>
            </a:r>
          </a:p>
          <a:p>
            <a:endParaRPr lang="en-US" sz="4000" dirty="0"/>
          </a:p>
          <a:p>
            <a:pPr>
              <a:spcAft>
                <a:spcPts val="1800"/>
              </a:spcAft>
            </a:pPr>
            <a:r>
              <a:rPr lang="en-US" sz="2000" dirty="0"/>
              <a:t>When you deposit or cash a check or money order from someone, your bank or credit union confirms that it is good before allowing you to take the money?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529">
                                            <p:txEl>
                                              <p:pRg st="2" end="2"/>
                                            </p:txEl>
                                          </p:spTgt>
                                        </p:tgtEl>
                                        <p:attrNameLst>
                                          <p:attrName>style.visibility</p:attrName>
                                        </p:attrNameLst>
                                      </p:cBhvr>
                                      <p:to>
                                        <p:strVal val="visible"/>
                                      </p:to>
                                    </p:set>
                                    <p:animEffect transition="in" filter="wipe(up)">
                                      <p:cBhvr>
                                        <p:cTn id="7" dur="500"/>
                                        <p:tgtEl>
                                          <p:spTgt spid="225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ChangeArrowheads="1"/>
          </p:cNvSpPr>
          <p:nvPr/>
        </p:nvSpPr>
        <p:spPr bwMode="auto">
          <a:xfrm>
            <a:off x="762000" y="2286000"/>
            <a:ext cx="8001000" cy="3600450"/>
          </a:xfrm>
          <a:prstGeom prst="rect">
            <a:avLst/>
          </a:prstGeom>
          <a:noFill/>
          <a:ln w="9525">
            <a:noFill/>
            <a:miter lim="800000"/>
            <a:headEnd/>
            <a:tailEnd/>
          </a:ln>
        </p:spPr>
        <p:txBody>
          <a:bodyPr>
            <a:spAutoFit/>
          </a:bodyPr>
          <a:lstStyle/>
          <a:p>
            <a:r>
              <a:rPr lang="en-US" sz="4000" dirty="0">
                <a:latin typeface="Arial Black" pitchFamily="34" charset="0"/>
              </a:rPr>
              <a:t>False!</a:t>
            </a:r>
          </a:p>
          <a:p>
            <a:endParaRPr lang="en-US" dirty="0"/>
          </a:p>
          <a:p>
            <a:r>
              <a:rPr lang="en-US" sz="2000" dirty="0"/>
              <a:t>You have the legal right to get the cash quickly, usually within </a:t>
            </a:r>
            <a:br>
              <a:rPr lang="en-US" sz="2000" dirty="0"/>
            </a:br>
            <a:r>
              <a:rPr lang="en-US" sz="2000" dirty="0"/>
              <a:t>1-2 days.</a:t>
            </a:r>
          </a:p>
          <a:p>
            <a:endParaRPr lang="en-US" sz="2000" dirty="0"/>
          </a:p>
          <a:p>
            <a:r>
              <a:rPr lang="en-US" sz="2000" dirty="0"/>
              <a:t>But your bank or credit union can’t tell if there is a problem until </a:t>
            </a:r>
            <a:br>
              <a:rPr lang="en-US" sz="2000" dirty="0"/>
            </a:br>
            <a:r>
              <a:rPr lang="en-US" sz="2000" dirty="0"/>
              <a:t>the check or money order goes through the system to whoever supposedly issued it.</a:t>
            </a:r>
          </a:p>
          <a:p>
            <a:endParaRPr lang="en-US" sz="2000" dirty="0"/>
          </a:p>
          <a:p>
            <a:r>
              <a:rPr lang="en-US" sz="2000" dirty="0"/>
              <a:t>This can take weeks.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685800" y="2362200"/>
            <a:ext cx="2209800" cy="3657600"/>
          </a:xfrm>
        </p:spPr>
        <p:txBody>
          <a:bodyPr/>
          <a:lstStyle/>
          <a:p>
            <a:pPr eaLnBrk="1" hangingPunct="1"/>
            <a:r>
              <a:rPr lang="en-US" sz="2600" b="1" dirty="0" smtClean="0">
                <a:solidFill>
                  <a:srgbClr val="800000"/>
                </a:solidFill>
                <a:latin typeface="Arial Black" pitchFamily="34" charset="0"/>
                <a:ea typeface="ＭＳ Ｐゴシック"/>
                <a:cs typeface="ＭＳ Ｐゴシック"/>
              </a:rPr>
              <a:t>How the Processing System Works</a:t>
            </a:r>
          </a:p>
        </p:txBody>
      </p:sp>
      <p:pic>
        <p:nvPicPr>
          <p:cNvPr id="26626" name="Picture 7" descr="bank-check-life"/>
          <p:cNvPicPr>
            <a:picLocks noChangeAspect="1" noChangeArrowheads="1"/>
          </p:cNvPicPr>
          <p:nvPr/>
        </p:nvPicPr>
        <p:blipFill>
          <a:blip r:embed="rId3"/>
          <a:srcRect l="2000" t="3751" r="3999" b="3999"/>
          <a:stretch>
            <a:fillRect/>
          </a:stretch>
        </p:blipFill>
        <p:spPr bwMode="auto">
          <a:xfrm>
            <a:off x="2973388" y="2468563"/>
            <a:ext cx="5789612" cy="385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p:cNvSpPr txBox="1">
            <a:spLocks noChangeArrowheads="1"/>
          </p:cNvSpPr>
          <p:nvPr/>
        </p:nvSpPr>
        <p:spPr bwMode="auto">
          <a:xfrm>
            <a:off x="1066800" y="2514600"/>
            <a:ext cx="7772400" cy="1538288"/>
          </a:xfrm>
          <a:prstGeom prst="rect">
            <a:avLst/>
          </a:prstGeom>
          <a:noFill/>
          <a:ln w="9525">
            <a:noFill/>
            <a:miter lim="800000"/>
            <a:headEnd/>
            <a:tailEnd/>
          </a:ln>
        </p:spPr>
        <p:txBody>
          <a:bodyPr>
            <a:spAutoFit/>
          </a:bodyPr>
          <a:lstStyle/>
          <a:p>
            <a:pPr>
              <a:spcBef>
                <a:spcPct val="50000"/>
              </a:spcBef>
            </a:pPr>
            <a:r>
              <a:rPr lang="en-US" sz="2400" dirty="0">
                <a:solidFill>
                  <a:srgbClr val="800000"/>
                </a:solidFill>
                <a:latin typeface="Arial Black" pitchFamily="34" charset="0"/>
              </a:rPr>
              <a:t>Which is the correct answer?</a:t>
            </a:r>
          </a:p>
          <a:p>
            <a:pPr>
              <a:spcBef>
                <a:spcPct val="50000"/>
              </a:spcBef>
            </a:pPr>
            <a:r>
              <a:rPr lang="en-US" sz="2000" dirty="0"/>
              <a:t>If you deposit or cash a check or money order from someone and later learn that it was phony, who is responsible to give the money back to your bank or credit union?</a:t>
            </a:r>
          </a:p>
        </p:txBody>
      </p:sp>
      <p:sp>
        <p:nvSpPr>
          <p:cNvPr id="28674" name="Text Box 5"/>
          <p:cNvSpPr txBox="1">
            <a:spLocks noChangeArrowheads="1"/>
          </p:cNvSpPr>
          <p:nvPr/>
        </p:nvSpPr>
        <p:spPr bwMode="auto">
          <a:xfrm>
            <a:off x="1828800" y="4191000"/>
            <a:ext cx="6858000" cy="1631950"/>
          </a:xfrm>
          <a:prstGeom prst="rect">
            <a:avLst/>
          </a:prstGeom>
          <a:noFill/>
          <a:ln w="9525">
            <a:noFill/>
            <a:miter lim="800000"/>
            <a:headEnd/>
            <a:tailEnd/>
          </a:ln>
        </p:spPr>
        <p:txBody>
          <a:bodyPr>
            <a:spAutoFit/>
          </a:bodyPr>
          <a:lstStyle/>
          <a:p>
            <a:pPr marL="342900" indent="-342900">
              <a:buFontTx/>
              <a:buAutoNum type="alphaUcPeriod"/>
            </a:pPr>
            <a:r>
              <a:rPr lang="en-US" sz="2000" dirty="0"/>
              <a:t> You</a:t>
            </a:r>
          </a:p>
          <a:p>
            <a:pPr marL="342900" indent="-342900">
              <a:buFontTx/>
              <a:buAutoNum type="alphaUcPeriod"/>
            </a:pPr>
            <a:endParaRPr lang="en-US" sz="2000" dirty="0"/>
          </a:p>
          <a:p>
            <a:pPr marL="342900" indent="-342900">
              <a:buFontTx/>
              <a:buAutoNum type="alphaUcPeriod"/>
            </a:pPr>
            <a:r>
              <a:rPr lang="en-US" sz="2000" dirty="0"/>
              <a:t> The person who gave you the check or money order</a:t>
            </a:r>
          </a:p>
          <a:p>
            <a:pPr marL="342900" indent="-342900">
              <a:buFontTx/>
              <a:buAutoNum type="alphaUcPeriod"/>
            </a:pPr>
            <a:endParaRPr lang="en-US" sz="2000" dirty="0"/>
          </a:p>
          <a:p>
            <a:pPr marL="342900" indent="-342900">
              <a:buFontTx/>
              <a:buAutoNum type="alphaUcPeriod"/>
            </a:pPr>
            <a:r>
              <a:rPr lang="en-US" sz="2000" dirty="0"/>
              <a:t> No one, your bank or credit union takes the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 calcmode="lin" valueType="num">
                                      <p:cBhvr additive="base">
                                        <p:cTn id="13" dur="500" fill="hold"/>
                                        <p:tgtEl>
                                          <p:spTgt spid="2867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anim calcmode="lin" valueType="num">
                                      <p:cBhvr additive="base">
                                        <p:cTn id="19" dur="500" fill="hold"/>
                                        <p:tgtEl>
                                          <p:spTgt spid="2867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4"/>
          <p:cNvSpPr txBox="1">
            <a:spLocks noChangeArrowheads="1"/>
          </p:cNvSpPr>
          <p:nvPr/>
        </p:nvSpPr>
        <p:spPr bwMode="auto">
          <a:xfrm>
            <a:off x="914400" y="2514600"/>
            <a:ext cx="7467600" cy="2185988"/>
          </a:xfrm>
          <a:prstGeom prst="rect">
            <a:avLst/>
          </a:prstGeom>
          <a:noFill/>
          <a:ln w="9525">
            <a:noFill/>
            <a:miter lim="800000"/>
            <a:headEnd/>
            <a:tailEnd/>
          </a:ln>
        </p:spPr>
        <p:txBody>
          <a:bodyPr>
            <a:spAutoFit/>
          </a:bodyPr>
          <a:lstStyle/>
          <a:p>
            <a:pPr>
              <a:spcBef>
                <a:spcPct val="50000"/>
              </a:spcBef>
            </a:pPr>
            <a:r>
              <a:rPr lang="en-US" sz="2400" dirty="0">
                <a:solidFill>
                  <a:srgbClr val="800000"/>
                </a:solidFill>
                <a:latin typeface="Arial Black" pitchFamily="34" charset="0"/>
              </a:rPr>
              <a:t>The correct answer is You!</a:t>
            </a:r>
          </a:p>
          <a:p>
            <a:pPr>
              <a:spcBef>
                <a:spcPct val="50000"/>
              </a:spcBef>
            </a:pPr>
            <a:endParaRPr lang="en-US" dirty="0"/>
          </a:p>
          <a:p>
            <a:pPr>
              <a:spcBef>
                <a:spcPct val="50000"/>
              </a:spcBef>
            </a:pPr>
            <a:r>
              <a:rPr lang="en-US" sz="2000" dirty="0"/>
              <a:t>You are responsible for the check or money order that you deposit or cash because you are in the best position to know if the person who gave it to you is trustworthy.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3863</Words>
  <Application>Microsoft Office PowerPoint</Application>
  <PresentationFormat>On-screen Show (4:3)</PresentationFormat>
  <Paragraphs>280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Don’t Become a Target</vt:lpstr>
      <vt:lpstr>Slide 2</vt:lpstr>
      <vt:lpstr>Slide 3</vt:lpstr>
      <vt:lpstr>Slide 4</vt:lpstr>
      <vt:lpstr>Slide 5</vt:lpstr>
      <vt:lpstr>Slide 6</vt:lpstr>
      <vt:lpstr>How the Processing System Works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Become a Target</dc:title>
  <dc:creator>sgrant</dc:creator>
  <cp:lastModifiedBy>Susan Grant</cp:lastModifiedBy>
  <cp:revision>40</cp:revision>
  <dcterms:created xsi:type="dcterms:W3CDTF">2010-04-28T16:17:32Z</dcterms:created>
  <dcterms:modified xsi:type="dcterms:W3CDTF">2010-09-08T21:58:05Z</dcterms:modified>
</cp:coreProperties>
</file>